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73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</p:sldIdLst>
  <p:sldSz cx="18288000" cy="10287000"/>
  <p:notesSz cx="6858000" cy="9144000"/>
  <p:embeddedFontLst>
    <p:embeddedFont>
      <p:font typeface="Hatton Bold" panose="020B0604020202020204" charset="-18"/>
      <p:regular r:id="rId20"/>
    </p:embeddedFont>
    <p:embeddedFont>
      <p:font typeface="Hatton Ultra-Bold" panose="020B0604020202020204" charset="-18"/>
      <p:regular r:id="rId21"/>
    </p:embeddedFont>
    <p:embeddedFont>
      <p:font typeface="Livvic" pitchFamily="2" charset="-18"/>
      <p:regular r:id="rId22"/>
    </p:embeddedFont>
    <p:embeddedFont>
      <p:font typeface="Livvic Bold" charset="-18"/>
      <p:regular r:id="rId23"/>
    </p:embeddedFont>
    <p:embeddedFont>
      <p:font typeface="Livvic Medium" pitchFamily="2" charset="-18"/>
      <p:regular r:id="rId24"/>
    </p:embeddedFont>
    <p:embeddedFont>
      <p:font typeface="Open Sans" panose="020B0606030504020204" pitchFamily="34" charset="0"/>
      <p:regular r:id="rId25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45" d="100"/>
          <a:sy n="45" d="100"/>
        </p:scale>
        <p:origin x="620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font" Target="fonts/font2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font" Target="fonts/font6.fntdata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font" Target="fonts/font1.fntdata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font" Target="fonts/font5.fntdata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font" Target="fonts/font4.fntdata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font" Target="fonts/font3.fntdata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APTION_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623398" y="8461150"/>
            <a:ext cx="11997604" cy="1210052"/>
          </a:xfrm>
          <a:prstGeom prst="rect">
            <a:avLst/>
          </a:prstGeom>
        </p:spPr>
        <p:txBody>
          <a:bodyPr anchor="ctr"/>
          <a:lstStyle>
            <a:lvl1pPr marL="342900" indent="0">
              <a:lnSpc>
                <a:spcPct val="100000"/>
              </a:lnSpc>
              <a:buClrTx/>
              <a:buSzTx/>
              <a:buFontTx/>
              <a:buNone/>
            </a:lvl1pPr>
            <a:lvl2pPr>
              <a:lnSpc>
                <a:spcPct val="100000"/>
              </a:lnSpc>
              <a:buClrTx/>
              <a:buFontTx/>
            </a:lvl2pPr>
            <a:lvl3pPr>
              <a:lnSpc>
                <a:spcPct val="100000"/>
              </a:lnSpc>
              <a:buClrTx/>
              <a:buFontTx/>
            </a:lvl3pPr>
            <a:lvl4pPr>
              <a:lnSpc>
                <a:spcPct val="100000"/>
              </a:lnSpc>
              <a:buClrTx/>
              <a:buFontTx/>
            </a:lvl4pPr>
            <a:lvl5pPr>
              <a:lnSpc>
                <a:spcPct val="100000"/>
              </a:lnSpc>
              <a:buClrTx/>
              <a:buFontTx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84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135663401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3/26/2026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3/26/2026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3/26/2026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sv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2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www.allsides.com/bias-checker" TargetMode="External"/><Relationship Id="rId5" Type="http://schemas.openxmlformats.org/officeDocument/2006/relationships/image" Target="../media/image5.svg"/><Relationship Id="rId4" Type="http://schemas.openxmlformats.org/officeDocument/2006/relationships/image" Target="../media/image4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svg"/><Relationship Id="rId4" Type="http://schemas.openxmlformats.org/officeDocument/2006/relationships/image" Target="../media/image4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sv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6.svg"/><Relationship Id="rId4" Type="http://schemas.openxmlformats.org/officeDocument/2006/relationships/image" Target="../media/image15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1.svg"/><Relationship Id="rId5" Type="http://schemas.openxmlformats.org/officeDocument/2006/relationships/image" Target="../media/image10.png"/><Relationship Id="rId4" Type="http://schemas.openxmlformats.org/officeDocument/2006/relationships/hyperlink" Target="https://mediabiasfactcheck.com/left-vs-right-bias-how-we-rate-the-bias-of-media-sources/" TargetMode="Externa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youtube.com/watch?v=DiI8Lj0_TGQ&amp;t=11s" TargetMode="External"/><Relationship Id="rId3" Type="http://schemas.openxmlformats.org/officeDocument/2006/relationships/image" Target="../media/image9.svg"/><Relationship Id="rId7" Type="http://schemas.openxmlformats.org/officeDocument/2006/relationships/hyperlink" Target="https://www.commonsense.org/education/digital-citizenship/lesson/the-appeal-of-conspiracy-theories" TargetMode="External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1.svg"/><Relationship Id="rId5" Type="http://schemas.openxmlformats.org/officeDocument/2006/relationships/image" Target="../media/image10.png"/><Relationship Id="rId4" Type="http://schemas.openxmlformats.org/officeDocument/2006/relationships/hyperlink" Target="https://mediabiasfactcheck.com/left-vs-right-bias-how-we-rate-the-bias-of-media-sources/" TargetMode="External"/><Relationship Id="rId9" Type="http://schemas.openxmlformats.org/officeDocument/2006/relationships/hyperlink" Target="https://www.commonsense.org/education/digital-citizenship/lesson/chatting-safely-online" TargetMode="Externa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hyperlink" Target="https://ground.news" TargetMode="External"/><Relationship Id="rId3" Type="http://schemas.openxmlformats.org/officeDocument/2006/relationships/image" Target="../media/image9.svg"/><Relationship Id="rId7" Type="http://schemas.openxmlformats.org/officeDocument/2006/relationships/hyperlink" Target="https://www.teachingenglish.org.uk/teaching-resources/teaching-secondary/lesson-plans/intermediate-b1/fake-news" TargetMode="External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www.allsides.com/media-bias/how-to-spot-types-of-media-bias" TargetMode="External"/><Relationship Id="rId5" Type="http://schemas.openxmlformats.org/officeDocument/2006/relationships/image" Target="../media/image5.svg"/><Relationship Id="rId4" Type="http://schemas.openxmlformats.org/officeDocument/2006/relationships/image" Target="../media/image4.png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bbc.com/news/bbcverify" TargetMode="External"/><Relationship Id="rId3" Type="http://schemas.openxmlformats.org/officeDocument/2006/relationships/image" Target="../media/image9.svg"/><Relationship Id="rId7" Type="http://schemas.openxmlformats.org/officeDocument/2006/relationships/hyperlink" Target="https://www.bellingcat.com/resources/2021/11/01/a-beginners-guide-to-social-media-verification/" TargetMode="External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1.svg"/><Relationship Id="rId5" Type="http://schemas.openxmlformats.org/officeDocument/2006/relationships/image" Target="../media/image10.png"/><Relationship Id="rId4" Type="http://schemas.openxmlformats.org/officeDocument/2006/relationships/hyperlink" Target="https://mediabiasfactcheck.com/left-vs-right-bias-how-we-rate-the-bias-of-media-sources/" TargetMode="External"/><Relationship Id="rId9" Type="http://schemas.openxmlformats.org/officeDocument/2006/relationships/hyperlink" Target="https://www.politifact.com" TargetMode="Externa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svg"/><Relationship Id="rId7" Type="http://schemas.openxmlformats.org/officeDocument/2006/relationships/image" Target="../media/image7.sv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png"/><Relationship Id="rId5" Type="http://schemas.openxmlformats.org/officeDocument/2006/relationships/image" Target="../media/image9.svg"/><Relationship Id="rId4" Type="http://schemas.openxmlformats.org/officeDocument/2006/relationships/image" Target="../media/image8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7" Type="http://schemas.openxmlformats.org/officeDocument/2006/relationships/image" Target="../media/image7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png"/><Relationship Id="rId5" Type="http://schemas.openxmlformats.org/officeDocument/2006/relationships/image" Target="../media/image5.sv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hyperlink" Target="https://www.mismatch.org/2025/06/03/navigating-difficult-conversations-576/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www.allsides.com/rate-your-bias" TargetMode="External"/><Relationship Id="rId5" Type="http://schemas.openxmlformats.org/officeDocument/2006/relationships/image" Target="../media/image11.svg"/><Relationship Id="rId4" Type="http://schemas.openxmlformats.org/officeDocument/2006/relationships/image" Target="../media/image10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svg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1.svg"/><Relationship Id="rId5" Type="http://schemas.openxmlformats.org/officeDocument/2006/relationships/image" Target="../media/image10.png"/><Relationship Id="rId4" Type="http://schemas.openxmlformats.org/officeDocument/2006/relationships/hyperlink" Target="https://mediabiasfactcheck.com/left-vs-right-bias-how-we-rate-the-bias-of-media-sources/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svg"/><Relationship Id="rId4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hyperlink" Target="https://phys.org/news/2021-02-shark-extremely-fatalities-spiked.html" TargetMode="External"/><Relationship Id="rId3" Type="http://schemas.openxmlformats.org/officeDocument/2006/relationships/image" Target="../media/image9.svg"/><Relationship Id="rId7" Type="http://schemas.openxmlformats.org/officeDocument/2006/relationships/hyperlink" Target="https://www.aicr.org/resources/blog/headline-headaches-alcohol-coffee-and-liver-cancer" TargetMode="External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1.svg"/><Relationship Id="rId5" Type="http://schemas.openxmlformats.org/officeDocument/2006/relationships/image" Target="../media/image10.png"/><Relationship Id="rId4" Type="http://schemas.openxmlformats.org/officeDocument/2006/relationships/hyperlink" Target="https://mediabiasfactcheck.com/left-vs-right-bias-how-we-rate-the-bias-of-media-sources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76;p14"/>
          <p:cNvSpPr/>
          <p:nvPr/>
        </p:nvSpPr>
        <p:spPr>
          <a:xfrm>
            <a:off x="3072149" y="3446531"/>
            <a:ext cx="1626752" cy="87752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</p:spPr>
        <p:txBody>
          <a:bodyPr lIns="68579" rIns="68579" anchor="ctr"/>
          <a:lstStyle/>
          <a:p>
            <a:endParaRPr sz="270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6C94452-05B2-6395-A181-15286948EDC3}"/>
              </a:ext>
            </a:extLst>
          </p:cNvPr>
          <p:cNvSpPr/>
          <p:nvPr/>
        </p:nvSpPr>
        <p:spPr>
          <a:xfrm>
            <a:off x="2286000" y="167868"/>
            <a:ext cx="13716000" cy="753360"/>
          </a:xfrm>
          <a:prstGeom prst="rect">
            <a:avLst/>
          </a:prstGeom>
          <a:solidFill>
            <a:srgbClr val="92D050"/>
          </a:solidFill>
          <a:ln w="25400" cap="flat">
            <a:solidFill>
              <a:srgbClr val="92D050"/>
            </a:solidFill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30137" tIns="30137" rIns="30137" bIns="30137" numCol="1" spcCol="38100" rtlCol="0" anchor="ctr">
            <a:spAutoFit/>
          </a:bodyPr>
          <a:lstStyle/>
          <a:p>
            <a:pPr algn="ctr"/>
            <a:r>
              <a:rPr lang="en-GB" sz="45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 3</a:t>
            </a:r>
            <a:r>
              <a:rPr lang="sk-SK" sz="45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2nd</a:t>
            </a:r>
            <a:r>
              <a:rPr lang="en-GB" sz="45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P.A.R.K. Conference</a:t>
            </a:r>
          </a:p>
        </p:txBody>
      </p:sp>
      <p:sp>
        <p:nvSpPr>
          <p:cNvPr id="7" name="Summer School…">
            <a:extLst>
              <a:ext uri="{FF2B5EF4-FFF2-40B4-BE49-F238E27FC236}">
                <a16:creationId xmlns:a16="http://schemas.microsoft.com/office/drawing/2014/main" id="{AB40CABC-CDD3-1840-8761-BF68B0258F4A}"/>
              </a:ext>
            </a:extLst>
          </p:cNvPr>
          <p:cNvSpPr txBox="1">
            <a:spLocks/>
          </p:cNvSpPr>
          <p:nvPr/>
        </p:nvSpPr>
        <p:spPr>
          <a:xfrm>
            <a:off x="3322492" y="2239621"/>
            <a:ext cx="11643014" cy="27077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30137" tIns="30137" rIns="30137" bIns="30137" anchor="ctr">
            <a:spAutoFit/>
          </a:bodyPr>
          <a:lstStyle/>
          <a:p>
            <a:pPr algn="ctr">
              <a:spcBef>
                <a:spcPts val="1238"/>
              </a:spcBef>
              <a:defRPr sz="16500" b="1">
                <a:solidFill>
                  <a:srgbClr val="00488F"/>
                </a:solidFill>
                <a:latin typeface="+mn-lt"/>
                <a:ea typeface="+mn-ea"/>
                <a:cs typeface="+mn-cs"/>
                <a:sym typeface="Helvetica Neue"/>
              </a:defRPr>
            </a:pPr>
            <a:r>
              <a:rPr lang="en-US" sz="5400" b="1" dirty="0">
                <a:sym typeface="Helvetica Neue"/>
              </a:rPr>
              <a:t>Scroll, Think, Speak: Media Literacy in Language Learning</a:t>
            </a:r>
            <a:endParaRPr lang="en-US" sz="5400" dirty="0">
              <a:sym typeface="Helvetica Neue"/>
            </a:endParaRPr>
          </a:p>
          <a:p>
            <a:pPr algn="ctr">
              <a:spcBef>
                <a:spcPts val="1238"/>
              </a:spcBef>
              <a:defRPr sz="16500" b="1">
                <a:solidFill>
                  <a:srgbClr val="00488F"/>
                </a:solidFill>
                <a:latin typeface="+mn-lt"/>
                <a:ea typeface="+mn-ea"/>
                <a:cs typeface="+mn-cs"/>
                <a:sym typeface="Helvetica Neue"/>
              </a:defRPr>
            </a:pPr>
            <a:endParaRPr lang="en-GB" sz="5400" dirty="0">
              <a:latin typeface="+mn-ea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28C92210-3E47-A14E-33ED-42E1624E8359}"/>
              </a:ext>
            </a:extLst>
          </p:cNvPr>
          <p:cNvSpPr txBox="1"/>
          <p:nvPr/>
        </p:nvSpPr>
        <p:spPr>
          <a:xfrm>
            <a:off x="4792434" y="5074843"/>
            <a:ext cx="8703129" cy="692495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68579" tIns="68579" rIns="68579" bIns="68579" numCol="1" spcCol="38100" rtlCol="0" anchor="t">
            <a:spAutoFit/>
          </a:bodyPr>
          <a:lstStyle/>
          <a:p>
            <a:pPr algn="ctr" defTabSz="1371600" hangingPunct="0"/>
            <a:r>
              <a:rPr lang="cs-CZ" sz="3600" i="1" dirty="0">
                <a:solidFill>
                  <a:srgbClr val="002060"/>
                </a:solidFill>
              </a:rPr>
              <a:t>Zdeňka Zvoníčková</a:t>
            </a:r>
            <a:endParaRPr lang="en-US" sz="3600" i="1" dirty="0">
              <a:solidFill>
                <a:srgbClr val="002060"/>
              </a:solidFill>
              <a:sym typeface="Arial"/>
            </a:endParaRPr>
          </a:p>
        </p:txBody>
      </p:sp>
      <p:sp>
        <p:nvSpPr>
          <p:cNvPr id="4" name="Google Shape;101;p16">
            <a:extLst>
              <a:ext uri="{FF2B5EF4-FFF2-40B4-BE49-F238E27FC236}">
                <a16:creationId xmlns:a16="http://schemas.microsoft.com/office/drawing/2014/main" id="{AA78490F-7F49-E746-9083-1857664B48A0}"/>
              </a:ext>
            </a:extLst>
          </p:cNvPr>
          <p:cNvSpPr/>
          <p:nvPr/>
        </p:nvSpPr>
        <p:spPr>
          <a:xfrm>
            <a:off x="2286000" y="8826076"/>
            <a:ext cx="13716000" cy="1460924"/>
          </a:xfrm>
          <a:prstGeom prst="roundRect">
            <a:avLst>
              <a:gd name="adj" fmla="val 0"/>
            </a:avLst>
          </a:prstGeom>
          <a:solidFill>
            <a:srgbClr val="E8E7E7">
              <a:alpha val="92060"/>
            </a:srgbClr>
          </a:solidFill>
          <a:ln w="12700">
            <a:miter lim="400000"/>
          </a:ln>
        </p:spPr>
        <p:txBody>
          <a:bodyPr lIns="68579" rIns="68579" anchor="ctr"/>
          <a:lstStyle/>
          <a:p>
            <a:endParaRPr sz="2700"/>
          </a:p>
        </p:txBody>
      </p:sp>
      <p:sp>
        <p:nvSpPr>
          <p:cNvPr id="8" name="Přímá spojnice 7">
            <a:extLst>
              <a:ext uri="{FF2B5EF4-FFF2-40B4-BE49-F238E27FC236}">
                <a16:creationId xmlns:a16="http://schemas.microsoft.com/office/drawing/2014/main" id="{F11AC07A-67B8-6638-F81D-9AF0A3EE9BD8}"/>
              </a:ext>
            </a:extLst>
          </p:cNvPr>
          <p:cNvSpPr/>
          <p:nvPr/>
        </p:nvSpPr>
        <p:spPr>
          <a:xfrm>
            <a:off x="5404758" y="9089531"/>
            <a:ext cx="0" cy="758702"/>
          </a:xfrm>
          <a:prstGeom prst="line">
            <a:avLst/>
          </a:prstGeom>
          <a:ln>
            <a:solidFill>
              <a:srgbClr val="BFBFBF"/>
            </a:solidFill>
          </a:ln>
        </p:spPr>
        <p:txBody>
          <a:bodyPr lIns="68579" rIns="68579"/>
          <a:lstStyle/>
          <a:p>
            <a:endParaRPr sz="2700"/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915A3249-FA02-109F-793F-E8CCBFFF3AD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10660" y="8872979"/>
            <a:ext cx="2349728" cy="13671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spd="med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8F5E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 rot="-7235371">
            <a:off x="13756529" y="-1188368"/>
            <a:ext cx="6211019" cy="4114800"/>
          </a:xfrm>
          <a:custGeom>
            <a:avLst/>
            <a:gdLst/>
            <a:ahLst/>
            <a:cxnLst/>
            <a:rect l="l" t="t" r="r" b="b"/>
            <a:pathLst>
              <a:path w="6211019" h="4114800">
                <a:moveTo>
                  <a:pt x="0" y="0"/>
                </a:moveTo>
                <a:lnTo>
                  <a:pt x="6211019" y="0"/>
                </a:lnTo>
                <a:lnTo>
                  <a:pt x="6211019" y="4114800"/>
                </a:lnTo>
                <a:lnTo>
                  <a:pt x="0" y="411480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cs-CZ"/>
          </a:p>
        </p:txBody>
      </p:sp>
      <p:sp>
        <p:nvSpPr>
          <p:cNvPr id="3" name="TextBox 3"/>
          <p:cNvSpPr txBox="1"/>
          <p:nvPr/>
        </p:nvSpPr>
        <p:spPr>
          <a:xfrm>
            <a:off x="1028700" y="1781805"/>
            <a:ext cx="17259300" cy="150201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925"/>
              </a:lnSpc>
              <a:spcBef>
                <a:spcPct val="0"/>
              </a:spcBef>
            </a:pPr>
            <a:r>
              <a:rPr lang="en-US" sz="3019" b="1">
                <a:solidFill>
                  <a:srgbClr val="000000"/>
                </a:solidFill>
                <a:latin typeface="Hatton Ultra-Bold"/>
                <a:ea typeface="Hatton Ultra-Bold"/>
                <a:cs typeface="Hatton Ultra-Bold"/>
                <a:sym typeface="Hatton Ultra-Bold"/>
              </a:rPr>
              <a:t>On Saturday, March 7, 2026, President Trump attended a dignified transfer ceremony at Dover Air Force Base for six U.S. service members killed in Kuwait. </a:t>
            </a:r>
          </a:p>
        </p:txBody>
      </p:sp>
      <p:sp>
        <p:nvSpPr>
          <p:cNvPr id="4" name="TextBox 4"/>
          <p:cNvSpPr txBox="1"/>
          <p:nvPr/>
        </p:nvSpPr>
        <p:spPr>
          <a:xfrm>
            <a:off x="2033198" y="215772"/>
            <a:ext cx="15226102" cy="145440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ctr">
              <a:lnSpc>
                <a:spcPts val="11023"/>
              </a:lnSpc>
            </a:pPr>
            <a:r>
              <a:rPr lang="en-US" sz="8479" b="1">
                <a:solidFill>
                  <a:srgbClr val="BF7343"/>
                </a:solidFill>
                <a:latin typeface="Hatton Ultra-Bold"/>
                <a:ea typeface="Hatton Ultra-Bold"/>
                <a:cs typeface="Hatton Ultra-Bold"/>
                <a:sym typeface="Hatton Ultra-Bold"/>
              </a:rPr>
              <a:t>Use of visuals</a:t>
            </a: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AB5FF238-CE65-89CF-9A3F-95E55B6D140B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828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pic>
        <p:nvPicPr>
          <p:cNvPr id="1027" name="Picture 3" descr="Fox News says sorry for airing wrong clip of Donald Trump: 'They did not  want to show Trump wearing his hat' - The Times of India">
            <a:extLst>
              <a:ext uri="{FF2B5EF4-FFF2-40B4-BE49-F238E27FC236}">
                <a16:creationId xmlns:a16="http://schemas.microsoft.com/office/drawing/2014/main" id="{E1F7C8A4-2328-F744-B8DC-F2C76F8EED5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6600" y="3343275"/>
            <a:ext cx="12344400" cy="6943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8F5E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-2267206" y="-1810893"/>
            <a:ext cx="7100397" cy="7728323"/>
          </a:xfrm>
          <a:custGeom>
            <a:avLst/>
            <a:gdLst/>
            <a:ahLst/>
            <a:cxnLst/>
            <a:rect l="l" t="t" r="r" b="b"/>
            <a:pathLst>
              <a:path w="7100397" h="7728323">
                <a:moveTo>
                  <a:pt x="0" y="0"/>
                </a:moveTo>
                <a:lnTo>
                  <a:pt x="7100397" y="0"/>
                </a:lnTo>
                <a:lnTo>
                  <a:pt x="7100397" y="7728323"/>
                </a:lnTo>
                <a:lnTo>
                  <a:pt x="0" y="7728323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cs-CZ"/>
          </a:p>
        </p:txBody>
      </p:sp>
      <p:sp>
        <p:nvSpPr>
          <p:cNvPr id="3" name="TextBox 3"/>
          <p:cNvSpPr txBox="1"/>
          <p:nvPr/>
        </p:nvSpPr>
        <p:spPr>
          <a:xfrm>
            <a:off x="2033198" y="906906"/>
            <a:ext cx="15226102" cy="145440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ctr">
              <a:lnSpc>
                <a:spcPts val="11023"/>
              </a:lnSpc>
            </a:pPr>
            <a:r>
              <a:rPr lang="en-US" sz="8479" b="1">
                <a:solidFill>
                  <a:srgbClr val="BF7343"/>
                </a:solidFill>
                <a:latin typeface="Hatton Ultra-Bold"/>
                <a:ea typeface="Hatton Ultra-Bold"/>
                <a:cs typeface="Hatton Ultra-Bold"/>
                <a:sym typeface="Hatton Ultra-Bold"/>
              </a:rPr>
              <a:t>Understanding news</a:t>
            </a:r>
          </a:p>
        </p:txBody>
      </p:sp>
      <p:sp>
        <p:nvSpPr>
          <p:cNvPr id="4" name="Freeform 4"/>
          <p:cNvSpPr/>
          <p:nvPr/>
        </p:nvSpPr>
        <p:spPr>
          <a:xfrm>
            <a:off x="13271678" y="6964736"/>
            <a:ext cx="6923966" cy="4587128"/>
          </a:xfrm>
          <a:custGeom>
            <a:avLst/>
            <a:gdLst/>
            <a:ahLst/>
            <a:cxnLst/>
            <a:rect l="l" t="t" r="r" b="b"/>
            <a:pathLst>
              <a:path w="6923966" h="4587128">
                <a:moveTo>
                  <a:pt x="0" y="0"/>
                </a:moveTo>
                <a:lnTo>
                  <a:pt x="6923966" y="0"/>
                </a:lnTo>
                <a:lnTo>
                  <a:pt x="6923966" y="4587128"/>
                </a:lnTo>
                <a:lnTo>
                  <a:pt x="0" y="4587128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cs-CZ"/>
          </a:p>
        </p:txBody>
      </p:sp>
      <p:grpSp>
        <p:nvGrpSpPr>
          <p:cNvPr id="5" name="Group 5"/>
          <p:cNvGrpSpPr/>
          <p:nvPr/>
        </p:nvGrpSpPr>
        <p:grpSpPr>
          <a:xfrm rot="-10800000">
            <a:off x="3223478" y="3218035"/>
            <a:ext cx="12845542" cy="6040265"/>
            <a:chOff x="0" y="0"/>
            <a:chExt cx="22007429" cy="10348392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22007429" cy="10348392"/>
            </a:xfrm>
            <a:custGeom>
              <a:avLst/>
              <a:gdLst/>
              <a:ahLst/>
              <a:cxnLst/>
              <a:rect l="l" t="t" r="r" b="b"/>
              <a:pathLst>
                <a:path w="22007429" h="10348392">
                  <a:moveTo>
                    <a:pt x="21702629" y="0"/>
                  </a:moveTo>
                  <a:lnTo>
                    <a:pt x="304800" y="0"/>
                  </a:lnTo>
                  <a:cubicBezTo>
                    <a:pt x="135890" y="0"/>
                    <a:pt x="0" y="135890"/>
                    <a:pt x="0" y="304800"/>
                  </a:cubicBezTo>
                  <a:lnTo>
                    <a:pt x="0" y="10043592"/>
                  </a:lnTo>
                  <a:cubicBezTo>
                    <a:pt x="0" y="10212502"/>
                    <a:pt x="135890" y="10348392"/>
                    <a:pt x="304800" y="10348392"/>
                  </a:cubicBezTo>
                  <a:lnTo>
                    <a:pt x="21702629" y="10348392"/>
                  </a:lnTo>
                  <a:cubicBezTo>
                    <a:pt x="21871539" y="10348392"/>
                    <a:pt x="22007429" y="10212502"/>
                    <a:pt x="22007429" y="10043592"/>
                  </a:cubicBezTo>
                  <a:lnTo>
                    <a:pt x="22007429" y="304800"/>
                  </a:lnTo>
                  <a:cubicBezTo>
                    <a:pt x="22007429" y="135890"/>
                    <a:pt x="21871539" y="0"/>
                    <a:pt x="21702629" y="0"/>
                  </a:cubicBezTo>
                  <a:close/>
                </a:path>
              </a:pathLst>
            </a:custGeom>
            <a:solidFill>
              <a:srgbClr val="DDBEA9"/>
            </a:solidFill>
          </p:spPr>
          <p:txBody>
            <a:bodyPr/>
            <a:lstStyle/>
            <a:p>
              <a:endParaRPr lang="cs-CZ"/>
            </a:p>
          </p:txBody>
        </p:sp>
      </p:grpSp>
      <p:sp>
        <p:nvSpPr>
          <p:cNvPr id="7" name="TextBox 7"/>
          <p:cNvSpPr txBox="1"/>
          <p:nvPr/>
        </p:nvSpPr>
        <p:spPr>
          <a:xfrm>
            <a:off x="2810818" y="4083550"/>
            <a:ext cx="12666363" cy="576325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5740"/>
              </a:lnSpc>
            </a:pPr>
            <a:endParaRPr/>
          </a:p>
          <a:p>
            <a:pPr marL="885195" lvl="1" indent="-442598" algn="l">
              <a:lnSpc>
                <a:spcPts val="5740"/>
              </a:lnSpc>
              <a:buFont typeface="Arial"/>
              <a:buChar char="•"/>
            </a:pPr>
            <a:r>
              <a:rPr lang="en-US" sz="4100" spc="676">
                <a:solidFill>
                  <a:srgbClr val="F8F5ED"/>
                </a:solidFill>
                <a:latin typeface="Livvic"/>
                <a:ea typeface="Livvic"/>
                <a:cs typeface="Livvic"/>
                <a:sym typeface="Livvic"/>
                <a:hlinkClick r:id="rId6" tooltip="https://www.allsides.com/bias-checker"/>
              </a:rPr>
              <a:t>Divide these headlines into three categories : left, centre, right</a:t>
            </a:r>
          </a:p>
          <a:p>
            <a:pPr marL="885195" lvl="1" indent="-442598" algn="l">
              <a:lnSpc>
                <a:spcPts val="5740"/>
              </a:lnSpc>
              <a:buFont typeface="Arial"/>
              <a:buChar char="•"/>
            </a:pPr>
            <a:r>
              <a:rPr lang="en-US" sz="4100" u="sng" spc="676">
                <a:solidFill>
                  <a:srgbClr val="F8F5ED"/>
                </a:solidFill>
                <a:latin typeface="Livvic"/>
                <a:ea typeface="Livvic"/>
                <a:cs typeface="Livvic"/>
                <a:sym typeface="Livvic"/>
                <a:hlinkClick r:id="rId6" tooltip="https://www.allsides.com/bias-checker"/>
              </a:rPr>
              <a:t>https://www.allsides.com/bias-checker</a:t>
            </a:r>
          </a:p>
          <a:p>
            <a:pPr algn="l">
              <a:lnSpc>
                <a:spcPts val="5740"/>
              </a:lnSpc>
            </a:pPr>
            <a:endParaRPr lang="en-US" sz="4100" u="sng" spc="676">
              <a:solidFill>
                <a:srgbClr val="F8F5ED"/>
              </a:solidFill>
              <a:latin typeface="Livvic"/>
              <a:ea typeface="Livvic"/>
              <a:cs typeface="Livvic"/>
              <a:sym typeface="Livvic"/>
              <a:hlinkClick r:id="rId6" tooltip="https://www.allsides.com/bias-checker"/>
            </a:endParaRPr>
          </a:p>
          <a:p>
            <a:pPr algn="l">
              <a:lnSpc>
                <a:spcPts val="5740"/>
              </a:lnSpc>
            </a:pPr>
            <a:endParaRPr lang="en-US" sz="4100" u="sng" spc="676">
              <a:solidFill>
                <a:srgbClr val="F8F5ED"/>
              </a:solidFill>
              <a:latin typeface="Livvic"/>
              <a:ea typeface="Livvic"/>
              <a:cs typeface="Livvic"/>
              <a:sym typeface="Livvic"/>
              <a:hlinkClick r:id="rId6" tooltip="https://www.allsides.com/bias-checker"/>
            </a:endParaRPr>
          </a:p>
          <a:p>
            <a:pPr algn="l">
              <a:lnSpc>
                <a:spcPts val="5740"/>
              </a:lnSpc>
            </a:pPr>
            <a:endParaRPr lang="en-US" sz="4100" u="sng" spc="676">
              <a:solidFill>
                <a:srgbClr val="F8F5ED"/>
              </a:solidFill>
              <a:latin typeface="Livvic"/>
              <a:ea typeface="Livvic"/>
              <a:cs typeface="Livvic"/>
              <a:sym typeface="Livvic"/>
              <a:hlinkClick r:id="rId6" tooltip="https://www.allsides.com/bias-checker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8F5E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-2267206" y="-1810893"/>
            <a:ext cx="7100397" cy="7728323"/>
          </a:xfrm>
          <a:custGeom>
            <a:avLst/>
            <a:gdLst/>
            <a:ahLst/>
            <a:cxnLst/>
            <a:rect l="l" t="t" r="r" b="b"/>
            <a:pathLst>
              <a:path w="7100397" h="7728323">
                <a:moveTo>
                  <a:pt x="0" y="0"/>
                </a:moveTo>
                <a:lnTo>
                  <a:pt x="7100397" y="0"/>
                </a:lnTo>
                <a:lnTo>
                  <a:pt x="7100397" y="7728323"/>
                </a:lnTo>
                <a:lnTo>
                  <a:pt x="0" y="7728323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cs-CZ"/>
          </a:p>
        </p:txBody>
      </p:sp>
      <p:sp>
        <p:nvSpPr>
          <p:cNvPr id="3" name="TextBox 3"/>
          <p:cNvSpPr txBox="1"/>
          <p:nvPr/>
        </p:nvSpPr>
        <p:spPr>
          <a:xfrm>
            <a:off x="3319086" y="1122154"/>
            <a:ext cx="11649827" cy="145440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ctr">
              <a:lnSpc>
                <a:spcPts val="11023"/>
              </a:lnSpc>
            </a:pPr>
            <a:r>
              <a:rPr lang="en-US" sz="8479" b="1">
                <a:solidFill>
                  <a:srgbClr val="BF7343"/>
                </a:solidFill>
                <a:latin typeface="Hatton Ultra-Bold"/>
                <a:ea typeface="Hatton Ultra-Bold"/>
                <a:cs typeface="Hatton Ultra-Bold"/>
                <a:sym typeface="Hatton Ultra-Bold"/>
              </a:rPr>
              <a:t>Loaded language</a:t>
            </a:r>
          </a:p>
        </p:txBody>
      </p:sp>
      <p:sp>
        <p:nvSpPr>
          <p:cNvPr id="4" name="Freeform 4"/>
          <p:cNvSpPr/>
          <p:nvPr/>
        </p:nvSpPr>
        <p:spPr>
          <a:xfrm>
            <a:off x="13271678" y="6964736"/>
            <a:ext cx="6923966" cy="4587128"/>
          </a:xfrm>
          <a:custGeom>
            <a:avLst/>
            <a:gdLst/>
            <a:ahLst/>
            <a:cxnLst/>
            <a:rect l="l" t="t" r="r" b="b"/>
            <a:pathLst>
              <a:path w="6923966" h="4587128">
                <a:moveTo>
                  <a:pt x="0" y="0"/>
                </a:moveTo>
                <a:lnTo>
                  <a:pt x="6923966" y="0"/>
                </a:lnTo>
                <a:lnTo>
                  <a:pt x="6923966" y="4587128"/>
                </a:lnTo>
                <a:lnTo>
                  <a:pt x="0" y="4587128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cs-CZ"/>
          </a:p>
        </p:txBody>
      </p:sp>
      <p:grpSp>
        <p:nvGrpSpPr>
          <p:cNvPr id="5" name="Group 5"/>
          <p:cNvGrpSpPr/>
          <p:nvPr/>
        </p:nvGrpSpPr>
        <p:grpSpPr>
          <a:xfrm rot="-10800000">
            <a:off x="1386390" y="2576560"/>
            <a:ext cx="15515220" cy="7295608"/>
            <a:chOff x="0" y="0"/>
            <a:chExt cx="22007429" cy="10348392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22007429" cy="10348392"/>
            </a:xfrm>
            <a:custGeom>
              <a:avLst/>
              <a:gdLst/>
              <a:ahLst/>
              <a:cxnLst/>
              <a:rect l="l" t="t" r="r" b="b"/>
              <a:pathLst>
                <a:path w="22007429" h="10348392">
                  <a:moveTo>
                    <a:pt x="21702629" y="0"/>
                  </a:moveTo>
                  <a:lnTo>
                    <a:pt x="304800" y="0"/>
                  </a:lnTo>
                  <a:cubicBezTo>
                    <a:pt x="135890" y="0"/>
                    <a:pt x="0" y="135890"/>
                    <a:pt x="0" y="304800"/>
                  </a:cubicBezTo>
                  <a:lnTo>
                    <a:pt x="0" y="10043592"/>
                  </a:lnTo>
                  <a:cubicBezTo>
                    <a:pt x="0" y="10212502"/>
                    <a:pt x="135890" y="10348392"/>
                    <a:pt x="304800" y="10348392"/>
                  </a:cubicBezTo>
                  <a:lnTo>
                    <a:pt x="21702629" y="10348392"/>
                  </a:lnTo>
                  <a:cubicBezTo>
                    <a:pt x="21871539" y="10348392"/>
                    <a:pt x="22007429" y="10212502"/>
                    <a:pt x="22007429" y="10043592"/>
                  </a:cubicBezTo>
                  <a:lnTo>
                    <a:pt x="22007429" y="304800"/>
                  </a:lnTo>
                  <a:cubicBezTo>
                    <a:pt x="22007429" y="135890"/>
                    <a:pt x="21871539" y="0"/>
                    <a:pt x="21702629" y="0"/>
                  </a:cubicBezTo>
                  <a:close/>
                </a:path>
              </a:pathLst>
            </a:custGeom>
            <a:solidFill>
              <a:srgbClr val="DDBEA9"/>
            </a:solidFill>
          </p:spPr>
          <p:txBody>
            <a:bodyPr/>
            <a:lstStyle/>
            <a:p>
              <a:endParaRPr lang="cs-CZ"/>
            </a:p>
          </p:txBody>
        </p:sp>
      </p:grpSp>
      <p:sp>
        <p:nvSpPr>
          <p:cNvPr id="7" name="TextBox 7"/>
          <p:cNvSpPr txBox="1"/>
          <p:nvPr/>
        </p:nvSpPr>
        <p:spPr>
          <a:xfrm>
            <a:off x="2619303" y="2893004"/>
            <a:ext cx="12666363" cy="865885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5740"/>
              </a:lnSpc>
            </a:pPr>
            <a:endParaRPr/>
          </a:p>
          <a:p>
            <a:pPr marL="885195" lvl="1" indent="-442598" algn="l">
              <a:lnSpc>
                <a:spcPts val="5740"/>
              </a:lnSpc>
              <a:buFont typeface="Arial"/>
              <a:buChar char="•"/>
            </a:pPr>
            <a:r>
              <a:rPr lang="en-US" sz="4100" spc="676">
                <a:solidFill>
                  <a:srgbClr val="F8F5ED"/>
                </a:solidFill>
                <a:latin typeface="Livvic"/>
                <a:ea typeface="Livvic"/>
                <a:cs typeface="Livvic"/>
                <a:sym typeface="Livvic"/>
              </a:rPr>
              <a:t>Language whose aim is to </a:t>
            </a:r>
            <a:r>
              <a:rPr lang="en-US" sz="4100" b="1" spc="676">
                <a:solidFill>
                  <a:srgbClr val="F8F5ED"/>
                </a:solidFill>
                <a:latin typeface="Livvic Medium"/>
                <a:ea typeface="Livvic Medium"/>
                <a:cs typeface="Livvic Medium"/>
                <a:sym typeface="Livvic Medium"/>
              </a:rPr>
              <a:t>evoke emotions, sway audiences, or influence judgments or push some agenda. </a:t>
            </a:r>
          </a:p>
          <a:p>
            <a:pPr marL="885195" lvl="1" indent="-442598" algn="l">
              <a:lnSpc>
                <a:spcPts val="5740"/>
              </a:lnSpc>
              <a:buFont typeface="Arial"/>
              <a:buChar char="•"/>
            </a:pPr>
            <a:r>
              <a:rPr lang="en-US" sz="4100" b="1" spc="676">
                <a:solidFill>
                  <a:srgbClr val="F8F5ED"/>
                </a:solidFill>
                <a:latin typeface="Livvic Medium"/>
                <a:ea typeface="Livvic Medium"/>
                <a:cs typeface="Livvic Medium"/>
                <a:sym typeface="Livvic Medium"/>
              </a:rPr>
              <a:t>Words signalling anger, un/certainty, doubt, anxiety, political leanings, etc.</a:t>
            </a:r>
          </a:p>
          <a:p>
            <a:pPr algn="l">
              <a:lnSpc>
                <a:spcPts val="5740"/>
              </a:lnSpc>
            </a:pPr>
            <a:endParaRPr lang="en-US" sz="4100" b="1" spc="676">
              <a:solidFill>
                <a:srgbClr val="F8F5ED"/>
              </a:solidFill>
              <a:latin typeface="Livvic Medium"/>
              <a:ea typeface="Livvic Medium"/>
              <a:cs typeface="Livvic Medium"/>
              <a:sym typeface="Livvic Medium"/>
            </a:endParaRPr>
          </a:p>
          <a:p>
            <a:pPr algn="l">
              <a:lnSpc>
                <a:spcPts val="5740"/>
              </a:lnSpc>
            </a:pPr>
            <a:endParaRPr lang="en-US" sz="4100" b="1" spc="676">
              <a:solidFill>
                <a:srgbClr val="F8F5ED"/>
              </a:solidFill>
              <a:latin typeface="Livvic Medium"/>
              <a:ea typeface="Livvic Medium"/>
              <a:cs typeface="Livvic Medium"/>
              <a:sym typeface="Livvic Medium"/>
            </a:endParaRPr>
          </a:p>
          <a:p>
            <a:pPr algn="l">
              <a:lnSpc>
                <a:spcPts val="5740"/>
              </a:lnSpc>
            </a:pPr>
            <a:endParaRPr lang="en-US" sz="4100" b="1" spc="676">
              <a:solidFill>
                <a:srgbClr val="F8F5ED"/>
              </a:solidFill>
              <a:latin typeface="Livvic Medium"/>
              <a:ea typeface="Livvic Medium"/>
              <a:cs typeface="Livvic Medium"/>
              <a:sym typeface="Livvic Medium"/>
            </a:endParaRPr>
          </a:p>
          <a:p>
            <a:pPr algn="l">
              <a:lnSpc>
                <a:spcPts val="5740"/>
              </a:lnSpc>
            </a:pPr>
            <a:endParaRPr lang="en-US" sz="4100" b="1" spc="676">
              <a:solidFill>
                <a:srgbClr val="F8F5ED"/>
              </a:solidFill>
              <a:latin typeface="Livvic Medium"/>
              <a:ea typeface="Livvic Medium"/>
              <a:cs typeface="Livvic Medium"/>
              <a:sym typeface="Livvic Medium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DBEA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4869611" y="1152525"/>
            <a:ext cx="6145833" cy="139476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ctr">
              <a:lnSpc>
                <a:spcPts val="5028"/>
              </a:lnSpc>
            </a:pPr>
            <a:r>
              <a:rPr lang="en-US" sz="5779" b="1">
                <a:solidFill>
                  <a:srgbClr val="BF7343"/>
                </a:solidFill>
                <a:latin typeface="Hatton Ultra-Bold"/>
                <a:ea typeface="Hatton Ultra-Bold"/>
                <a:cs typeface="Hatton Ultra-Bold"/>
                <a:sym typeface="Hatton Ultra-Bold"/>
              </a:rPr>
              <a:t>Left word choice</a:t>
            </a:r>
          </a:p>
        </p:txBody>
      </p:sp>
      <p:grpSp>
        <p:nvGrpSpPr>
          <p:cNvPr id="3" name="Group 3"/>
          <p:cNvGrpSpPr/>
          <p:nvPr/>
        </p:nvGrpSpPr>
        <p:grpSpPr>
          <a:xfrm rot="-5400000">
            <a:off x="4745979" y="3453734"/>
            <a:ext cx="6393097" cy="5277651"/>
            <a:chOff x="0" y="0"/>
            <a:chExt cx="10679483" cy="8816162"/>
          </a:xfrm>
        </p:grpSpPr>
        <p:sp>
          <p:nvSpPr>
            <p:cNvPr id="4" name="Freeform 4"/>
            <p:cNvSpPr/>
            <p:nvPr/>
          </p:nvSpPr>
          <p:spPr>
            <a:xfrm>
              <a:off x="0" y="0"/>
              <a:ext cx="10679482" cy="8816162"/>
            </a:xfrm>
            <a:custGeom>
              <a:avLst/>
              <a:gdLst/>
              <a:ahLst/>
              <a:cxnLst/>
              <a:rect l="l" t="t" r="r" b="b"/>
              <a:pathLst>
                <a:path w="10679482" h="8816162">
                  <a:moveTo>
                    <a:pt x="10374682" y="0"/>
                  </a:moveTo>
                  <a:lnTo>
                    <a:pt x="304800" y="0"/>
                  </a:lnTo>
                  <a:cubicBezTo>
                    <a:pt x="135890" y="0"/>
                    <a:pt x="0" y="135890"/>
                    <a:pt x="0" y="304800"/>
                  </a:cubicBezTo>
                  <a:lnTo>
                    <a:pt x="0" y="8511362"/>
                  </a:lnTo>
                  <a:cubicBezTo>
                    <a:pt x="0" y="8680272"/>
                    <a:pt x="135890" y="8816162"/>
                    <a:pt x="304800" y="8816162"/>
                  </a:cubicBezTo>
                  <a:lnTo>
                    <a:pt x="10374682" y="8816162"/>
                  </a:lnTo>
                  <a:cubicBezTo>
                    <a:pt x="10543592" y="8816162"/>
                    <a:pt x="10679482" y="8680272"/>
                    <a:pt x="10679482" y="8511362"/>
                  </a:cubicBezTo>
                  <a:lnTo>
                    <a:pt x="10679482" y="304800"/>
                  </a:lnTo>
                  <a:cubicBezTo>
                    <a:pt x="10679482" y="135890"/>
                    <a:pt x="10543592" y="0"/>
                    <a:pt x="10374682" y="0"/>
                  </a:cubicBezTo>
                  <a:close/>
                </a:path>
              </a:pathLst>
            </a:custGeom>
            <a:solidFill>
              <a:srgbClr val="F8F5ED"/>
            </a:solidFill>
          </p:spPr>
          <p:txBody>
            <a:bodyPr/>
            <a:lstStyle/>
            <a:p>
              <a:endParaRPr lang="cs-CZ"/>
            </a:p>
          </p:txBody>
        </p:sp>
      </p:grpSp>
      <p:sp>
        <p:nvSpPr>
          <p:cNvPr id="5" name="TextBox 5"/>
          <p:cNvSpPr txBox="1"/>
          <p:nvPr/>
        </p:nvSpPr>
        <p:spPr>
          <a:xfrm>
            <a:off x="11547558" y="1152525"/>
            <a:ext cx="5711742" cy="139476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ctr">
              <a:lnSpc>
                <a:spcPts val="5028"/>
              </a:lnSpc>
            </a:pPr>
            <a:r>
              <a:rPr lang="en-US" sz="5779" b="1">
                <a:solidFill>
                  <a:srgbClr val="BF7343"/>
                </a:solidFill>
                <a:latin typeface="Hatton Ultra-Bold"/>
                <a:ea typeface="Hatton Ultra-Bold"/>
                <a:cs typeface="Hatton Ultra-Bold"/>
                <a:sym typeface="Hatton Ultra-Bold"/>
              </a:rPr>
              <a:t>Right word choice</a:t>
            </a:r>
          </a:p>
        </p:txBody>
      </p:sp>
      <p:grpSp>
        <p:nvGrpSpPr>
          <p:cNvPr id="6" name="Group 6"/>
          <p:cNvGrpSpPr/>
          <p:nvPr/>
        </p:nvGrpSpPr>
        <p:grpSpPr>
          <a:xfrm rot="-5400000">
            <a:off x="11206880" y="3484542"/>
            <a:ext cx="6393097" cy="5277651"/>
            <a:chOff x="0" y="0"/>
            <a:chExt cx="10679483" cy="8816162"/>
          </a:xfrm>
        </p:grpSpPr>
        <p:sp>
          <p:nvSpPr>
            <p:cNvPr id="7" name="Freeform 7"/>
            <p:cNvSpPr/>
            <p:nvPr/>
          </p:nvSpPr>
          <p:spPr>
            <a:xfrm>
              <a:off x="0" y="0"/>
              <a:ext cx="10679482" cy="8816162"/>
            </a:xfrm>
            <a:custGeom>
              <a:avLst/>
              <a:gdLst/>
              <a:ahLst/>
              <a:cxnLst/>
              <a:rect l="l" t="t" r="r" b="b"/>
              <a:pathLst>
                <a:path w="10679482" h="8816162">
                  <a:moveTo>
                    <a:pt x="10374682" y="0"/>
                  </a:moveTo>
                  <a:lnTo>
                    <a:pt x="304800" y="0"/>
                  </a:lnTo>
                  <a:cubicBezTo>
                    <a:pt x="135890" y="0"/>
                    <a:pt x="0" y="135890"/>
                    <a:pt x="0" y="304800"/>
                  </a:cubicBezTo>
                  <a:lnTo>
                    <a:pt x="0" y="8511362"/>
                  </a:lnTo>
                  <a:cubicBezTo>
                    <a:pt x="0" y="8680272"/>
                    <a:pt x="135890" y="8816162"/>
                    <a:pt x="304800" y="8816162"/>
                  </a:cubicBezTo>
                  <a:lnTo>
                    <a:pt x="10374682" y="8816162"/>
                  </a:lnTo>
                  <a:cubicBezTo>
                    <a:pt x="10543592" y="8816162"/>
                    <a:pt x="10679482" y="8680272"/>
                    <a:pt x="10679482" y="8511362"/>
                  </a:cubicBezTo>
                  <a:lnTo>
                    <a:pt x="10679482" y="304800"/>
                  </a:lnTo>
                  <a:cubicBezTo>
                    <a:pt x="10679482" y="135890"/>
                    <a:pt x="10543592" y="0"/>
                    <a:pt x="10374682" y="0"/>
                  </a:cubicBezTo>
                  <a:close/>
                </a:path>
              </a:pathLst>
            </a:custGeom>
            <a:solidFill>
              <a:srgbClr val="F8F5ED"/>
            </a:solidFill>
          </p:spPr>
          <p:txBody>
            <a:bodyPr/>
            <a:lstStyle/>
            <a:p>
              <a:endParaRPr lang="cs-CZ"/>
            </a:p>
          </p:txBody>
        </p:sp>
      </p:grpSp>
      <p:sp>
        <p:nvSpPr>
          <p:cNvPr id="8" name="Freeform 8"/>
          <p:cNvSpPr/>
          <p:nvPr/>
        </p:nvSpPr>
        <p:spPr>
          <a:xfrm>
            <a:off x="-1513966" y="4586427"/>
            <a:ext cx="7698102" cy="8167747"/>
          </a:xfrm>
          <a:custGeom>
            <a:avLst/>
            <a:gdLst/>
            <a:ahLst/>
            <a:cxnLst/>
            <a:rect l="l" t="t" r="r" b="b"/>
            <a:pathLst>
              <a:path w="7698102" h="8167747">
                <a:moveTo>
                  <a:pt x="0" y="0"/>
                </a:moveTo>
                <a:lnTo>
                  <a:pt x="7698101" y="0"/>
                </a:lnTo>
                <a:lnTo>
                  <a:pt x="7698101" y="8167747"/>
                </a:lnTo>
                <a:lnTo>
                  <a:pt x="0" y="8167747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cs-CZ"/>
          </a:p>
        </p:txBody>
      </p:sp>
      <p:sp>
        <p:nvSpPr>
          <p:cNvPr id="9" name="Freeform 9"/>
          <p:cNvSpPr/>
          <p:nvPr/>
        </p:nvSpPr>
        <p:spPr>
          <a:xfrm rot="5306448">
            <a:off x="-981232" y="-269407"/>
            <a:ext cx="5192177" cy="4114800"/>
          </a:xfrm>
          <a:custGeom>
            <a:avLst/>
            <a:gdLst/>
            <a:ahLst/>
            <a:cxnLst/>
            <a:rect l="l" t="t" r="r" b="b"/>
            <a:pathLst>
              <a:path w="5192177" h="4114800">
                <a:moveTo>
                  <a:pt x="0" y="0"/>
                </a:moveTo>
                <a:lnTo>
                  <a:pt x="5192177" y="0"/>
                </a:lnTo>
                <a:lnTo>
                  <a:pt x="5192177" y="4114800"/>
                </a:lnTo>
                <a:lnTo>
                  <a:pt x="0" y="4114800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cs-CZ"/>
          </a:p>
        </p:txBody>
      </p:sp>
      <p:sp>
        <p:nvSpPr>
          <p:cNvPr id="10" name="TextBox 10"/>
          <p:cNvSpPr txBox="1"/>
          <p:nvPr/>
        </p:nvSpPr>
        <p:spPr>
          <a:xfrm>
            <a:off x="5303702" y="3433806"/>
            <a:ext cx="5360817" cy="523649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686052" lvl="1" indent="-343026" algn="l">
              <a:lnSpc>
                <a:spcPts val="4130"/>
              </a:lnSpc>
              <a:buFont typeface="Arial"/>
              <a:buChar char="•"/>
            </a:pPr>
            <a:r>
              <a:rPr lang="en-US" sz="3177" b="1">
                <a:solidFill>
                  <a:srgbClr val="000000"/>
                </a:solidFill>
                <a:latin typeface="Livvic Bold"/>
                <a:ea typeface="Livvic Bold"/>
                <a:cs typeface="Livvic Bold"/>
                <a:sym typeface="Livvic Bold"/>
              </a:rPr>
              <a:t>pro-choice</a:t>
            </a:r>
          </a:p>
          <a:p>
            <a:pPr marL="686052" lvl="1" indent="-343026" algn="l">
              <a:lnSpc>
                <a:spcPts val="4130"/>
              </a:lnSpc>
              <a:buFont typeface="Arial"/>
              <a:buChar char="•"/>
            </a:pPr>
            <a:r>
              <a:rPr lang="en-US" sz="3177" b="1">
                <a:solidFill>
                  <a:srgbClr val="000000"/>
                </a:solidFill>
                <a:latin typeface="Livvic Bold"/>
                <a:ea typeface="Livvic Bold"/>
                <a:cs typeface="Livvic Bold"/>
                <a:sym typeface="Livvic Bold"/>
              </a:rPr>
              <a:t>pro- abortion</a:t>
            </a:r>
          </a:p>
          <a:p>
            <a:pPr marL="686052" lvl="1" indent="-343026" algn="l">
              <a:lnSpc>
                <a:spcPts val="4130"/>
              </a:lnSpc>
              <a:buFont typeface="Arial"/>
              <a:buChar char="•"/>
            </a:pPr>
            <a:r>
              <a:rPr lang="en-US" sz="3177" b="1">
                <a:solidFill>
                  <a:srgbClr val="000000"/>
                </a:solidFill>
                <a:latin typeface="Livvic Bold"/>
                <a:ea typeface="Livvic Bold"/>
                <a:cs typeface="Livvic Bold"/>
                <a:sym typeface="Livvic Bold"/>
              </a:rPr>
              <a:t>gun control</a:t>
            </a:r>
          </a:p>
          <a:p>
            <a:pPr marL="686052" lvl="1" indent="-343026" algn="l">
              <a:lnSpc>
                <a:spcPts val="4130"/>
              </a:lnSpc>
              <a:buFont typeface="Arial"/>
              <a:buChar char="•"/>
            </a:pPr>
            <a:r>
              <a:rPr lang="en-US" sz="3177" b="1">
                <a:solidFill>
                  <a:srgbClr val="000000"/>
                </a:solidFill>
                <a:latin typeface="Livvic Bold"/>
                <a:ea typeface="Livvic Bold"/>
                <a:cs typeface="Livvic Bold"/>
                <a:sym typeface="Livvic Bold"/>
              </a:rPr>
              <a:t>protest</a:t>
            </a:r>
          </a:p>
          <a:p>
            <a:pPr marL="686052" lvl="1" indent="-343026" algn="l">
              <a:lnSpc>
                <a:spcPts val="4130"/>
              </a:lnSpc>
              <a:buFont typeface="Arial"/>
              <a:buChar char="•"/>
            </a:pPr>
            <a:r>
              <a:rPr lang="en-US" sz="3177" b="1">
                <a:solidFill>
                  <a:srgbClr val="000000"/>
                </a:solidFill>
                <a:latin typeface="Livvic Bold"/>
                <a:ea typeface="Livvic Bold"/>
                <a:cs typeface="Livvic Bold"/>
                <a:sym typeface="Livvic Bold"/>
              </a:rPr>
              <a:t>migrants / asylum seekers</a:t>
            </a:r>
          </a:p>
          <a:p>
            <a:pPr marL="686052" lvl="1" indent="-343026" algn="l">
              <a:lnSpc>
                <a:spcPts val="4130"/>
              </a:lnSpc>
              <a:buFont typeface="Arial"/>
              <a:buChar char="•"/>
            </a:pPr>
            <a:r>
              <a:rPr lang="en-US" sz="3177" b="1">
                <a:solidFill>
                  <a:srgbClr val="000000"/>
                </a:solidFill>
                <a:latin typeface="Livvic Bold"/>
                <a:ea typeface="Livvic Bold"/>
                <a:cs typeface="Livvic Bold"/>
                <a:sym typeface="Livvic Bold"/>
              </a:rPr>
              <a:t>undocumented immigrants</a:t>
            </a:r>
          </a:p>
          <a:p>
            <a:pPr marL="686052" lvl="1" indent="-343026" algn="l">
              <a:lnSpc>
                <a:spcPts val="4130"/>
              </a:lnSpc>
              <a:buFont typeface="Arial"/>
              <a:buChar char="•"/>
            </a:pPr>
            <a:r>
              <a:rPr lang="en-US" sz="3177" b="1">
                <a:solidFill>
                  <a:srgbClr val="000000"/>
                </a:solidFill>
                <a:latin typeface="Livvic Bold"/>
                <a:ea typeface="Livvic Bold"/>
                <a:cs typeface="Livvic Bold"/>
                <a:sym typeface="Livvic Bold"/>
              </a:rPr>
              <a:t>tax fairness</a:t>
            </a:r>
          </a:p>
          <a:p>
            <a:pPr marL="686052" lvl="1" indent="-343026" algn="l">
              <a:lnSpc>
                <a:spcPts val="4130"/>
              </a:lnSpc>
              <a:buFont typeface="Arial"/>
              <a:buChar char="•"/>
            </a:pPr>
            <a:r>
              <a:rPr lang="en-US" sz="3177" b="1">
                <a:solidFill>
                  <a:srgbClr val="000000"/>
                </a:solidFill>
                <a:latin typeface="Livvic Bold"/>
                <a:ea typeface="Livvic Bold"/>
                <a:cs typeface="Livvic Bold"/>
                <a:sym typeface="Livvic Bold"/>
              </a:rPr>
              <a:t>corporate greed</a:t>
            </a:r>
          </a:p>
        </p:txBody>
      </p:sp>
      <p:sp>
        <p:nvSpPr>
          <p:cNvPr id="11" name="TextBox 11"/>
          <p:cNvSpPr txBox="1"/>
          <p:nvPr/>
        </p:nvSpPr>
        <p:spPr>
          <a:xfrm>
            <a:off x="11723021" y="3433806"/>
            <a:ext cx="5360817" cy="523649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686052" lvl="1" indent="-343026" algn="l">
              <a:lnSpc>
                <a:spcPts val="4130"/>
              </a:lnSpc>
              <a:buFont typeface="Arial"/>
              <a:buChar char="•"/>
            </a:pPr>
            <a:r>
              <a:rPr lang="en-US" sz="3177" b="1">
                <a:solidFill>
                  <a:srgbClr val="000000"/>
                </a:solidFill>
                <a:latin typeface="Livvic Bold"/>
                <a:ea typeface="Livvic Bold"/>
                <a:cs typeface="Livvic Bold"/>
                <a:sym typeface="Livvic Bold"/>
              </a:rPr>
              <a:t>pro-life</a:t>
            </a:r>
          </a:p>
          <a:p>
            <a:pPr marL="686052" lvl="1" indent="-343026" algn="l">
              <a:lnSpc>
                <a:spcPts val="4130"/>
              </a:lnSpc>
              <a:buFont typeface="Arial"/>
              <a:buChar char="•"/>
            </a:pPr>
            <a:r>
              <a:rPr lang="en-US" sz="3177" b="1">
                <a:solidFill>
                  <a:srgbClr val="000000"/>
                </a:solidFill>
                <a:latin typeface="Livvic Bold"/>
                <a:ea typeface="Livvic Bold"/>
                <a:cs typeface="Livvic Bold"/>
                <a:sym typeface="Livvic Bold"/>
              </a:rPr>
              <a:t>anti- abortion</a:t>
            </a:r>
          </a:p>
          <a:p>
            <a:pPr marL="686052" lvl="1" indent="-343026" algn="l">
              <a:lnSpc>
                <a:spcPts val="4130"/>
              </a:lnSpc>
              <a:buFont typeface="Arial"/>
              <a:buChar char="•"/>
            </a:pPr>
            <a:r>
              <a:rPr lang="en-US" sz="3177" b="1">
                <a:solidFill>
                  <a:srgbClr val="000000"/>
                </a:solidFill>
                <a:latin typeface="Livvic Bold"/>
                <a:ea typeface="Livvic Bold"/>
                <a:cs typeface="Livvic Bold"/>
                <a:sym typeface="Livvic Bold"/>
              </a:rPr>
              <a:t>gun rights</a:t>
            </a:r>
          </a:p>
          <a:p>
            <a:pPr marL="686052" lvl="1" indent="-343026" algn="l">
              <a:lnSpc>
                <a:spcPts val="4130"/>
              </a:lnSpc>
              <a:buFont typeface="Arial"/>
              <a:buChar char="•"/>
            </a:pPr>
            <a:r>
              <a:rPr lang="en-US" sz="3177" b="1">
                <a:solidFill>
                  <a:srgbClr val="000000"/>
                </a:solidFill>
                <a:latin typeface="Livvic Bold"/>
                <a:ea typeface="Livvic Bold"/>
                <a:cs typeface="Livvic Bold"/>
                <a:sym typeface="Livvic Bold"/>
              </a:rPr>
              <a:t>riot</a:t>
            </a:r>
          </a:p>
          <a:p>
            <a:pPr marL="686052" lvl="1" indent="-343026" algn="l">
              <a:lnSpc>
                <a:spcPts val="4130"/>
              </a:lnSpc>
              <a:buFont typeface="Arial"/>
              <a:buChar char="•"/>
            </a:pPr>
            <a:r>
              <a:rPr lang="en-US" sz="3177" b="1">
                <a:solidFill>
                  <a:srgbClr val="000000"/>
                </a:solidFill>
                <a:latin typeface="Livvic Bold"/>
                <a:ea typeface="Livvic Bold"/>
                <a:cs typeface="Livvic Bold"/>
                <a:sym typeface="Livvic Bold"/>
              </a:rPr>
              <a:t>illegal immigrants</a:t>
            </a:r>
          </a:p>
          <a:p>
            <a:pPr marL="686052" lvl="1" indent="-343026" algn="l">
              <a:lnSpc>
                <a:spcPts val="4130"/>
              </a:lnSpc>
              <a:buFont typeface="Arial"/>
              <a:buChar char="•"/>
            </a:pPr>
            <a:r>
              <a:rPr lang="en-US" sz="3177" b="1">
                <a:solidFill>
                  <a:srgbClr val="000000"/>
                </a:solidFill>
                <a:latin typeface="Livvic Bold"/>
                <a:ea typeface="Livvic Bold"/>
                <a:cs typeface="Livvic Bold"/>
                <a:sym typeface="Livvic Bold"/>
              </a:rPr>
              <a:t>illegal aliens</a:t>
            </a:r>
          </a:p>
          <a:p>
            <a:pPr marL="686052" lvl="1" indent="-343026" algn="l">
              <a:lnSpc>
                <a:spcPts val="4130"/>
              </a:lnSpc>
              <a:buFont typeface="Arial"/>
              <a:buChar char="•"/>
            </a:pPr>
            <a:r>
              <a:rPr lang="en-US" sz="3177" b="1">
                <a:solidFill>
                  <a:srgbClr val="000000"/>
                </a:solidFill>
                <a:latin typeface="Livvic Bold"/>
                <a:ea typeface="Livvic Bold"/>
                <a:cs typeface="Livvic Bold"/>
                <a:sym typeface="Livvic Bold"/>
              </a:rPr>
              <a:t>tax burden</a:t>
            </a:r>
          </a:p>
          <a:p>
            <a:pPr marL="686052" lvl="1" indent="-343026" algn="l">
              <a:lnSpc>
                <a:spcPts val="4130"/>
              </a:lnSpc>
              <a:buFont typeface="Arial"/>
              <a:buChar char="•"/>
            </a:pPr>
            <a:r>
              <a:rPr lang="en-US" sz="3177" b="1">
                <a:solidFill>
                  <a:srgbClr val="000000"/>
                </a:solidFill>
                <a:latin typeface="Livvic Bold"/>
                <a:ea typeface="Livvic Bold"/>
                <a:cs typeface="Livvic Bold"/>
                <a:sym typeface="Livvic Bold"/>
              </a:rPr>
              <a:t>deregulation, free market</a:t>
            </a:r>
          </a:p>
          <a:p>
            <a:pPr algn="l">
              <a:lnSpc>
                <a:spcPts val="4130"/>
              </a:lnSpc>
            </a:pPr>
            <a:endParaRPr lang="en-US" sz="3177" b="1">
              <a:solidFill>
                <a:srgbClr val="000000"/>
              </a:solidFill>
              <a:latin typeface="Livvic Bold"/>
              <a:ea typeface="Livvic Bold"/>
              <a:cs typeface="Livvic Bold"/>
              <a:sym typeface="Livvic Bold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8F5E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688287" y="542761"/>
            <a:ext cx="16911426" cy="284505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ctr">
              <a:lnSpc>
                <a:spcPts val="11023"/>
              </a:lnSpc>
            </a:pPr>
            <a:r>
              <a:rPr lang="en-US" sz="8479" b="1">
                <a:solidFill>
                  <a:srgbClr val="B7B7A4"/>
                </a:solidFill>
                <a:latin typeface="Hatton Ultra-Bold"/>
                <a:ea typeface="Hatton Ultra-Bold"/>
                <a:cs typeface="Hatton Ultra-Bold"/>
                <a:sym typeface="Hatton Ultra-Bold"/>
              </a:rPr>
              <a:t>Questions to ask when reading news</a:t>
            </a:r>
          </a:p>
        </p:txBody>
      </p:sp>
      <p:sp>
        <p:nvSpPr>
          <p:cNvPr id="3" name="Freeform 3"/>
          <p:cNvSpPr/>
          <p:nvPr/>
        </p:nvSpPr>
        <p:spPr>
          <a:xfrm>
            <a:off x="-2905876" y="5602246"/>
            <a:ext cx="7100397" cy="7728323"/>
          </a:xfrm>
          <a:custGeom>
            <a:avLst/>
            <a:gdLst/>
            <a:ahLst/>
            <a:cxnLst/>
            <a:rect l="l" t="t" r="r" b="b"/>
            <a:pathLst>
              <a:path w="7100397" h="7728323">
                <a:moveTo>
                  <a:pt x="0" y="0"/>
                </a:moveTo>
                <a:lnTo>
                  <a:pt x="7100396" y="0"/>
                </a:lnTo>
                <a:lnTo>
                  <a:pt x="7100396" y="7728323"/>
                </a:lnTo>
                <a:lnTo>
                  <a:pt x="0" y="7728323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cs-CZ"/>
          </a:p>
        </p:txBody>
      </p:sp>
      <p:grpSp>
        <p:nvGrpSpPr>
          <p:cNvPr id="4" name="Group 4"/>
          <p:cNvGrpSpPr/>
          <p:nvPr/>
        </p:nvGrpSpPr>
        <p:grpSpPr>
          <a:xfrm rot="-10800000">
            <a:off x="2444385" y="3179710"/>
            <a:ext cx="15155328" cy="6961820"/>
            <a:chOff x="0" y="0"/>
            <a:chExt cx="20494092" cy="9414259"/>
          </a:xfrm>
        </p:grpSpPr>
        <p:sp>
          <p:nvSpPr>
            <p:cNvPr id="5" name="Freeform 5">
              <a:hlinkClick r:id="rId4" tooltip="https://mediabiasfactcheck.com/left-vs-right-bias-how-we-rate-the-bias-of-media-sources/"/>
            </p:cNvPr>
            <p:cNvSpPr/>
            <p:nvPr/>
          </p:nvSpPr>
          <p:spPr>
            <a:xfrm>
              <a:off x="0" y="0"/>
              <a:ext cx="20494092" cy="9414259"/>
            </a:xfrm>
            <a:custGeom>
              <a:avLst/>
              <a:gdLst/>
              <a:ahLst/>
              <a:cxnLst/>
              <a:rect l="l" t="t" r="r" b="b"/>
              <a:pathLst>
                <a:path w="20494092" h="9414259">
                  <a:moveTo>
                    <a:pt x="20189292" y="0"/>
                  </a:moveTo>
                  <a:lnTo>
                    <a:pt x="304800" y="0"/>
                  </a:lnTo>
                  <a:cubicBezTo>
                    <a:pt x="135890" y="0"/>
                    <a:pt x="0" y="135890"/>
                    <a:pt x="0" y="304800"/>
                  </a:cubicBezTo>
                  <a:lnTo>
                    <a:pt x="0" y="9109459"/>
                  </a:lnTo>
                  <a:cubicBezTo>
                    <a:pt x="0" y="9278369"/>
                    <a:pt x="135890" y="9414259"/>
                    <a:pt x="304800" y="9414259"/>
                  </a:cubicBezTo>
                  <a:lnTo>
                    <a:pt x="20189292" y="9414259"/>
                  </a:lnTo>
                  <a:cubicBezTo>
                    <a:pt x="20358202" y="9414259"/>
                    <a:pt x="20494092" y="9278369"/>
                    <a:pt x="20494092" y="9109459"/>
                  </a:cubicBezTo>
                  <a:lnTo>
                    <a:pt x="20494092" y="304800"/>
                  </a:lnTo>
                  <a:cubicBezTo>
                    <a:pt x="20494092" y="135890"/>
                    <a:pt x="20358202" y="0"/>
                    <a:pt x="20189292" y="0"/>
                  </a:cubicBezTo>
                  <a:close/>
                </a:path>
              </a:pathLst>
            </a:custGeom>
            <a:solidFill>
              <a:srgbClr val="B7B7A4"/>
            </a:solidFill>
          </p:spPr>
          <p:txBody>
            <a:bodyPr/>
            <a:lstStyle/>
            <a:p>
              <a:endParaRPr lang="cs-CZ"/>
            </a:p>
          </p:txBody>
        </p:sp>
      </p:grpSp>
      <p:sp>
        <p:nvSpPr>
          <p:cNvPr id="6" name="Freeform 6"/>
          <p:cNvSpPr/>
          <p:nvPr/>
        </p:nvSpPr>
        <p:spPr>
          <a:xfrm rot="-7235371">
            <a:off x="13756529" y="-1188368"/>
            <a:ext cx="6211019" cy="4114800"/>
          </a:xfrm>
          <a:custGeom>
            <a:avLst/>
            <a:gdLst/>
            <a:ahLst/>
            <a:cxnLst/>
            <a:rect l="l" t="t" r="r" b="b"/>
            <a:pathLst>
              <a:path w="6211019" h="4114800">
                <a:moveTo>
                  <a:pt x="0" y="0"/>
                </a:moveTo>
                <a:lnTo>
                  <a:pt x="6211019" y="0"/>
                </a:lnTo>
                <a:lnTo>
                  <a:pt x="6211019" y="4114800"/>
                </a:lnTo>
                <a:lnTo>
                  <a:pt x="0" y="4114800"/>
                </a:lnTo>
                <a:lnTo>
                  <a:pt x="0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cs-CZ"/>
          </a:p>
        </p:txBody>
      </p:sp>
      <p:sp>
        <p:nvSpPr>
          <p:cNvPr id="7" name="TextBox 7"/>
          <p:cNvSpPr txBox="1"/>
          <p:nvPr/>
        </p:nvSpPr>
        <p:spPr>
          <a:xfrm>
            <a:off x="3854107" y="3698660"/>
            <a:ext cx="13405193" cy="605747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822501" lvl="1" indent="-411251" algn="l">
              <a:lnSpc>
                <a:spcPts val="5333"/>
              </a:lnSpc>
              <a:buFont typeface="Arial"/>
              <a:buChar char="•"/>
            </a:pPr>
            <a:r>
              <a:rPr lang="en-US" sz="3809" spc="628">
                <a:solidFill>
                  <a:srgbClr val="F8F5ED"/>
                </a:solidFill>
                <a:latin typeface="Livvic"/>
                <a:ea typeface="Livvic"/>
                <a:cs typeface="Livvic"/>
                <a:sym typeface="Livvic"/>
              </a:rPr>
              <a:t>What is the source?</a:t>
            </a:r>
          </a:p>
          <a:p>
            <a:pPr marL="822501" lvl="1" indent="-411251" algn="l">
              <a:lnSpc>
                <a:spcPts val="5333"/>
              </a:lnSpc>
              <a:buFont typeface="Arial"/>
              <a:buChar char="•"/>
            </a:pPr>
            <a:r>
              <a:rPr lang="en-US" sz="3809" spc="628">
                <a:solidFill>
                  <a:srgbClr val="F8F5ED"/>
                </a:solidFill>
                <a:latin typeface="Livvic"/>
                <a:ea typeface="Livvic"/>
                <a:cs typeface="Livvic"/>
                <a:sym typeface="Livvic"/>
              </a:rPr>
              <a:t>How is the story covered by other sources, what is the focus and emphasis </a:t>
            </a:r>
          </a:p>
          <a:p>
            <a:pPr marL="822501" lvl="1" indent="-411251" algn="l">
              <a:lnSpc>
                <a:spcPts val="5333"/>
              </a:lnSpc>
              <a:buFont typeface="Arial"/>
              <a:buChar char="•"/>
            </a:pPr>
            <a:r>
              <a:rPr lang="en-US" sz="3809" spc="628">
                <a:solidFill>
                  <a:srgbClr val="F8F5ED"/>
                </a:solidFill>
                <a:latin typeface="Livvic"/>
                <a:ea typeface="Livvic"/>
                <a:cs typeface="Livvic"/>
                <a:sym typeface="Livvic"/>
              </a:rPr>
              <a:t>If experts are invited, who are they? Do they have any link to the story or personal interests? Are they there to corroborate the story?</a:t>
            </a:r>
          </a:p>
          <a:p>
            <a:pPr marL="822501" lvl="1" indent="-411251" algn="l">
              <a:lnSpc>
                <a:spcPts val="5333"/>
              </a:lnSpc>
              <a:buFont typeface="Arial"/>
              <a:buChar char="•"/>
            </a:pPr>
            <a:r>
              <a:rPr lang="en-US" sz="3809" spc="628">
                <a:solidFill>
                  <a:srgbClr val="F8F5ED"/>
                </a:solidFill>
                <a:latin typeface="Livvic"/>
                <a:ea typeface="Livvic"/>
                <a:cs typeface="Livvic"/>
                <a:sym typeface="Livvic"/>
              </a:rPr>
              <a:t>How is language used to make an impact?</a:t>
            </a:r>
          </a:p>
          <a:p>
            <a:pPr marL="822501" lvl="1" indent="-411251" algn="l">
              <a:lnSpc>
                <a:spcPts val="5333"/>
              </a:lnSpc>
              <a:buFont typeface="Arial"/>
              <a:buChar char="•"/>
            </a:pPr>
            <a:r>
              <a:rPr lang="en-US" sz="3809" spc="628">
                <a:solidFill>
                  <a:srgbClr val="F8F5ED"/>
                </a:solidFill>
                <a:latin typeface="Livvic"/>
                <a:ea typeface="Livvic"/>
                <a:cs typeface="Livvic"/>
                <a:sym typeface="Livvic"/>
              </a:rPr>
              <a:t>What visuals accompany the story?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8F5E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1376574" y="1122154"/>
            <a:ext cx="16911426" cy="145440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ctr">
              <a:lnSpc>
                <a:spcPts val="11023"/>
              </a:lnSpc>
            </a:pPr>
            <a:r>
              <a:rPr lang="en-US" sz="8479" b="1">
                <a:solidFill>
                  <a:srgbClr val="B7B7A4"/>
                </a:solidFill>
                <a:latin typeface="Hatton Ultra-Bold"/>
                <a:ea typeface="Hatton Ultra-Bold"/>
                <a:cs typeface="Hatton Ultra-Bold"/>
                <a:sym typeface="Hatton Ultra-Bold"/>
              </a:rPr>
              <a:t>Ready made resources</a:t>
            </a:r>
          </a:p>
        </p:txBody>
      </p:sp>
      <p:sp>
        <p:nvSpPr>
          <p:cNvPr id="3" name="Freeform 3"/>
          <p:cNvSpPr/>
          <p:nvPr/>
        </p:nvSpPr>
        <p:spPr>
          <a:xfrm>
            <a:off x="-2905876" y="5602246"/>
            <a:ext cx="7100397" cy="7728323"/>
          </a:xfrm>
          <a:custGeom>
            <a:avLst/>
            <a:gdLst/>
            <a:ahLst/>
            <a:cxnLst/>
            <a:rect l="l" t="t" r="r" b="b"/>
            <a:pathLst>
              <a:path w="7100397" h="7728323">
                <a:moveTo>
                  <a:pt x="0" y="0"/>
                </a:moveTo>
                <a:lnTo>
                  <a:pt x="7100396" y="0"/>
                </a:lnTo>
                <a:lnTo>
                  <a:pt x="7100396" y="7728323"/>
                </a:lnTo>
                <a:lnTo>
                  <a:pt x="0" y="7728323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cs-CZ"/>
          </a:p>
        </p:txBody>
      </p:sp>
      <p:grpSp>
        <p:nvGrpSpPr>
          <p:cNvPr id="4" name="Group 4"/>
          <p:cNvGrpSpPr/>
          <p:nvPr/>
        </p:nvGrpSpPr>
        <p:grpSpPr>
          <a:xfrm rot="-10800000">
            <a:off x="2130523" y="2772368"/>
            <a:ext cx="15829788" cy="7271643"/>
            <a:chOff x="0" y="0"/>
            <a:chExt cx="20494092" cy="9414259"/>
          </a:xfrm>
        </p:grpSpPr>
        <p:sp>
          <p:nvSpPr>
            <p:cNvPr id="5" name="Freeform 5">
              <a:hlinkClick r:id="rId4" tooltip="https://mediabiasfactcheck.com/left-vs-right-bias-how-we-rate-the-bias-of-media-sources/"/>
            </p:cNvPr>
            <p:cNvSpPr/>
            <p:nvPr/>
          </p:nvSpPr>
          <p:spPr>
            <a:xfrm>
              <a:off x="0" y="0"/>
              <a:ext cx="20494092" cy="9414259"/>
            </a:xfrm>
            <a:custGeom>
              <a:avLst/>
              <a:gdLst/>
              <a:ahLst/>
              <a:cxnLst/>
              <a:rect l="l" t="t" r="r" b="b"/>
              <a:pathLst>
                <a:path w="20494092" h="9414259">
                  <a:moveTo>
                    <a:pt x="20189292" y="0"/>
                  </a:moveTo>
                  <a:lnTo>
                    <a:pt x="304800" y="0"/>
                  </a:lnTo>
                  <a:cubicBezTo>
                    <a:pt x="135890" y="0"/>
                    <a:pt x="0" y="135890"/>
                    <a:pt x="0" y="304800"/>
                  </a:cubicBezTo>
                  <a:lnTo>
                    <a:pt x="0" y="9109459"/>
                  </a:lnTo>
                  <a:cubicBezTo>
                    <a:pt x="0" y="9278369"/>
                    <a:pt x="135890" y="9414259"/>
                    <a:pt x="304800" y="9414259"/>
                  </a:cubicBezTo>
                  <a:lnTo>
                    <a:pt x="20189292" y="9414259"/>
                  </a:lnTo>
                  <a:cubicBezTo>
                    <a:pt x="20358202" y="9414259"/>
                    <a:pt x="20494092" y="9278369"/>
                    <a:pt x="20494092" y="9109459"/>
                  </a:cubicBezTo>
                  <a:lnTo>
                    <a:pt x="20494092" y="304800"/>
                  </a:lnTo>
                  <a:cubicBezTo>
                    <a:pt x="20494092" y="135890"/>
                    <a:pt x="20358202" y="0"/>
                    <a:pt x="20189292" y="0"/>
                  </a:cubicBezTo>
                  <a:close/>
                </a:path>
              </a:pathLst>
            </a:custGeom>
            <a:solidFill>
              <a:srgbClr val="B7B7A4"/>
            </a:solidFill>
          </p:spPr>
          <p:txBody>
            <a:bodyPr/>
            <a:lstStyle/>
            <a:p>
              <a:endParaRPr lang="cs-CZ"/>
            </a:p>
          </p:txBody>
        </p:sp>
      </p:grpSp>
      <p:sp>
        <p:nvSpPr>
          <p:cNvPr id="6" name="Freeform 6"/>
          <p:cNvSpPr/>
          <p:nvPr/>
        </p:nvSpPr>
        <p:spPr>
          <a:xfrm rot="-7235371">
            <a:off x="13756529" y="-1188368"/>
            <a:ext cx="6211019" cy="4114800"/>
          </a:xfrm>
          <a:custGeom>
            <a:avLst/>
            <a:gdLst/>
            <a:ahLst/>
            <a:cxnLst/>
            <a:rect l="l" t="t" r="r" b="b"/>
            <a:pathLst>
              <a:path w="6211019" h="4114800">
                <a:moveTo>
                  <a:pt x="0" y="0"/>
                </a:moveTo>
                <a:lnTo>
                  <a:pt x="6211019" y="0"/>
                </a:lnTo>
                <a:lnTo>
                  <a:pt x="6211019" y="4114800"/>
                </a:lnTo>
                <a:lnTo>
                  <a:pt x="0" y="4114800"/>
                </a:lnTo>
                <a:lnTo>
                  <a:pt x="0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cs-CZ"/>
          </a:p>
        </p:txBody>
      </p:sp>
      <p:sp>
        <p:nvSpPr>
          <p:cNvPr id="7" name="TextBox 7"/>
          <p:cNvSpPr txBox="1"/>
          <p:nvPr/>
        </p:nvSpPr>
        <p:spPr>
          <a:xfrm>
            <a:off x="3771068" y="3764150"/>
            <a:ext cx="12122438" cy="876300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971550" lvl="1" indent="-485775" algn="l">
              <a:lnSpc>
                <a:spcPts val="6299"/>
              </a:lnSpc>
              <a:buFont typeface="Arial"/>
              <a:buChar char="•"/>
            </a:pPr>
            <a:r>
              <a:rPr lang="en-US" sz="4500" u="sng" spc="742">
                <a:solidFill>
                  <a:srgbClr val="F8F5ED"/>
                </a:solidFill>
                <a:latin typeface="Livvic"/>
                <a:ea typeface="Livvic"/>
                <a:cs typeface="Livvic"/>
                <a:sym typeface="Livvic"/>
                <a:hlinkClick r:id="rId7" tooltip="https://www.commonsense.org/education/digital-citizenship/lesson/the-appeal-of-conspiracy-theories"/>
              </a:rPr>
              <a:t>Common sense (Above the Noise)</a:t>
            </a:r>
          </a:p>
          <a:p>
            <a:pPr algn="l">
              <a:lnSpc>
                <a:spcPts val="6299"/>
              </a:lnSpc>
            </a:pPr>
            <a:endParaRPr lang="en-US" sz="4500" u="sng" spc="742">
              <a:solidFill>
                <a:srgbClr val="F8F5ED"/>
              </a:solidFill>
              <a:latin typeface="Livvic"/>
              <a:ea typeface="Livvic"/>
              <a:cs typeface="Livvic"/>
              <a:sym typeface="Livvic"/>
              <a:hlinkClick r:id="rId7" tooltip="https://www.commonsense.org/education/digital-citizenship/lesson/the-appeal-of-conspiracy-theories"/>
            </a:endParaRPr>
          </a:p>
          <a:p>
            <a:pPr marL="971550" lvl="1" indent="-485775" algn="l">
              <a:lnSpc>
                <a:spcPts val="6299"/>
              </a:lnSpc>
              <a:buFont typeface="Arial"/>
              <a:buChar char="•"/>
            </a:pPr>
            <a:r>
              <a:rPr lang="en-US" sz="4500" u="sng" spc="742">
                <a:solidFill>
                  <a:srgbClr val="F8F5ED"/>
                </a:solidFill>
                <a:latin typeface="Livvic"/>
                <a:ea typeface="Livvic"/>
                <a:cs typeface="Livvic"/>
                <a:sym typeface="Livvic"/>
                <a:hlinkClick r:id="rId8" tooltip="https://www.youtube.com/watch?v=DiI8Lj0_TGQ&amp;t=11s"/>
              </a:rPr>
              <a:t>Teen Voices </a:t>
            </a:r>
          </a:p>
          <a:p>
            <a:pPr algn="l">
              <a:lnSpc>
                <a:spcPts val="6299"/>
              </a:lnSpc>
            </a:pPr>
            <a:endParaRPr lang="en-US" sz="4500" u="sng" spc="742">
              <a:solidFill>
                <a:srgbClr val="F8F5ED"/>
              </a:solidFill>
              <a:latin typeface="Livvic"/>
              <a:ea typeface="Livvic"/>
              <a:cs typeface="Livvic"/>
              <a:sym typeface="Livvic"/>
              <a:hlinkClick r:id="rId8" tooltip="https://www.youtube.com/watch?v=DiI8Lj0_TGQ&amp;t=11s"/>
            </a:endParaRPr>
          </a:p>
          <a:p>
            <a:pPr marL="971550" lvl="1" indent="-485775" algn="l">
              <a:lnSpc>
                <a:spcPts val="6299"/>
              </a:lnSpc>
              <a:buFont typeface="Arial"/>
              <a:buChar char="•"/>
            </a:pPr>
            <a:r>
              <a:rPr lang="en-US" sz="4500" u="sng" spc="742">
                <a:solidFill>
                  <a:srgbClr val="F8F5ED"/>
                </a:solidFill>
                <a:latin typeface="Livvic"/>
                <a:ea typeface="Livvic"/>
                <a:cs typeface="Livvic"/>
                <a:sym typeface="Livvic"/>
                <a:hlinkClick r:id="rId9" tooltip="https://www.commonsense.org/education/digital-citizenship/lesson/chatting-safely-online"/>
              </a:rPr>
              <a:t>Chatting safely online lesson plan</a:t>
            </a:r>
          </a:p>
          <a:p>
            <a:pPr algn="l">
              <a:lnSpc>
                <a:spcPts val="6299"/>
              </a:lnSpc>
            </a:pPr>
            <a:endParaRPr lang="en-US" sz="4500" u="sng" spc="742">
              <a:solidFill>
                <a:srgbClr val="F8F5ED"/>
              </a:solidFill>
              <a:latin typeface="Livvic"/>
              <a:ea typeface="Livvic"/>
              <a:cs typeface="Livvic"/>
              <a:sym typeface="Livvic"/>
              <a:hlinkClick r:id="rId9" tooltip="https://www.commonsense.org/education/digital-citizenship/lesson/chatting-safely-online"/>
            </a:endParaRPr>
          </a:p>
          <a:p>
            <a:pPr algn="l">
              <a:lnSpc>
                <a:spcPts val="6299"/>
              </a:lnSpc>
            </a:pPr>
            <a:endParaRPr lang="en-US" sz="4500" u="sng" spc="742">
              <a:solidFill>
                <a:srgbClr val="F8F5ED"/>
              </a:solidFill>
              <a:latin typeface="Livvic"/>
              <a:ea typeface="Livvic"/>
              <a:cs typeface="Livvic"/>
              <a:sym typeface="Livvic"/>
              <a:hlinkClick r:id="rId9" tooltip="https://www.commonsense.org/education/digital-citizenship/lesson/chatting-safely-online"/>
            </a:endParaRPr>
          </a:p>
          <a:p>
            <a:pPr algn="l">
              <a:lnSpc>
                <a:spcPts val="6299"/>
              </a:lnSpc>
            </a:pPr>
            <a:endParaRPr lang="en-US" sz="4500" u="sng" spc="742">
              <a:solidFill>
                <a:srgbClr val="F8F5ED"/>
              </a:solidFill>
              <a:latin typeface="Livvic"/>
              <a:ea typeface="Livvic"/>
              <a:cs typeface="Livvic"/>
              <a:sym typeface="Livvic"/>
              <a:hlinkClick r:id="rId9" tooltip="https://www.commonsense.org/education/digital-citizenship/lesson/chatting-safely-online"/>
            </a:endParaRPr>
          </a:p>
          <a:p>
            <a:pPr algn="l">
              <a:lnSpc>
                <a:spcPts val="6299"/>
              </a:lnSpc>
            </a:pPr>
            <a:endParaRPr lang="en-US" sz="4500" u="sng" spc="742">
              <a:solidFill>
                <a:srgbClr val="F8F5ED"/>
              </a:solidFill>
              <a:latin typeface="Livvic"/>
              <a:ea typeface="Livvic"/>
              <a:cs typeface="Livvic"/>
              <a:sym typeface="Livvic"/>
              <a:hlinkClick r:id="rId9" tooltip="https://www.commonsense.org/education/digital-citizenship/lesson/chatting-safely-online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8F5E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-2267206" y="-1810893"/>
            <a:ext cx="7100397" cy="7728323"/>
          </a:xfrm>
          <a:custGeom>
            <a:avLst/>
            <a:gdLst/>
            <a:ahLst/>
            <a:cxnLst/>
            <a:rect l="l" t="t" r="r" b="b"/>
            <a:pathLst>
              <a:path w="7100397" h="7728323">
                <a:moveTo>
                  <a:pt x="0" y="0"/>
                </a:moveTo>
                <a:lnTo>
                  <a:pt x="7100397" y="0"/>
                </a:lnTo>
                <a:lnTo>
                  <a:pt x="7100397" y="7728323"/>
                </a:lnTo>
                <a:lnTo>
                  <a:pt x="0" y="7728323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cs-CZ"/>
          </a:p>
        </p:txBody>
      </p:sp>
      <p:sp>
        <p:nvSpPr>
          <p:cNvPr id="3" name="TextBox 3"/>
          <p:cNvSpPr txBox="1"/>
          <p:nvPr/>
        </p:nvSpPr>
        <p:spPr>
          <a:xfrm>
            <a:off x="1386390" y="1122154"/>
            <a:ext cx="15515220" cy="145440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ctr">
              <a:lnSpc>
                <a:spcPts val="11023"/>
              </a:lnSpc>
            </a:pPr>
            <a:r>
              <a:rPr lang="en-US" sz="8479" b="1">
                <a:solidFill>
                  <a:srgbClr val="BF7343"/>
                </a:solidFill>
                <a:latin typeface="Hatton Ultra-Bold"/>
                <a:ea typeface="Hatton Ultra-Bold"/>
                <a:cs typeface="Hatton Ultra-Bold"/>
                <a:sym typeface="Hatton Ultra-Bold"/>
              </a:rPr>
              <a:t>Ready made resources</a:t>
            </a:r>
          </a:p>
        </p:txBody>
      </p:sp>
      <p:sp>
        <p:nvSpPr>
          <p:cNvPr id="4" name="Freeform 4"/>
          <p:cNvSpPr/>
          <p:nvPr/>
        </p:nvSpPr>
        <p:spPr>
          <a:xfrm>
            <a:off x="13271678" y="6964736"/>
            <a:ext cx="6923966" cy="4587128"/>
          </a:xfrm>
          <a:custGeom>
            <a:avLst/>
            <a:gdLst/>
            <a:ahLst/>
            <a:cxnLst/>
            <a:rect l="l" t="t" r="r" b="b"/>
            <a:pathLst>
              <a:path w="6923966" h="4587128">
                <a:moveTo>
                  <a:pt x="0" y="0"/>
                </a:moveTo>
                <a:lnTo>
                  <a:pt x="6923966" y="0"/>
                </a:lnTo>
                <a:lnTo>
                  <a:pt x="6923966" y="4587128"/>
                </a:lnTo>
                <a:lnTo>
                  <a:pt x="0" y="4587128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cs-CZ"/>
          </a:p>
        </p:txBody>
      </p:sp>
      <p:grpSp>
        <p:nvGrpSpPr>
          <p:cNvPr id="5" name="Group 5"/>
          <p:cNvGrpSpPr/>
          <p:nvPr/>
        </p:nvGrpSpPr>
        <p:grpSpPr>
          <a:xfrm rot="-10800000">
            <a:off x="1386390" y="2576560"/>
            <a:ext cx="15515220" cy="7295608"/>
            <a:chOff x="0" y="0"/>
            <a:chExt cx="22007429" cy="10348392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22007429" cy="10348392"/>
            </a:xfrm>
            <a:custGeom>
              <a:avLst/>
              <a:gdLst/>
              <a:ahLst/>
              <a:cxnLst/>
              <a:rect l="l" t="t" r="r" b="b"/>
              <a:pathLst>
                <a:path w="22007429" h="10348392">
                  <a:moveTo>
                    <a:pt x="21702629" y="0"/>
                  </a:moveTo>
                  <a:lnTo>
                    <a:pt x="304800" y="0"/>
                  </a:lnTo>
                  <a:cubicBezTo>
                    <a:pt x="135890" y="0"/>
                    <a:pt x="0" y="135890"/>
                    <a:pt x="0" y="304800"/>
                  </a:cubicBezTo>
                  <a:lnTo>
                    <a:pt x="0" y="10043592"/>
                  </a:lnTo>
                  <a:cubicBezTo>
                    <a:pt x="0" y="10212502"/>
                    <a:pt x="135890" y="10348392"/>
                    <a:pt x="304800" y="10348392"/>
                  </a:cubicBezTo>
                  <a:lnTo>
                    <a:pt x="21702629" y="10348392"/>
                  </a:lnTo>
                  <a:cubicBezTo>
                    <a:pt x="21871539" y="10348392"/>
                    <a:pt x="22007429" y="10212502"/>
                    <a:pt x="22007429" y="10043592"/>
                  </a:cubicBezTo>
                  <a:lnTo>
                    <a:pt x="22007429" y="304800"/>
                  </a:lnTo>
                  <a:cubicBezTo>
                    <a:pt x="22007429" y="135890"/>
                    <a:pt x="21871539" y="0"/>
                    <a:pt x="21702629" y="0"/>
                  </a:cubicBezTo>
                  <a:close/>
                </a:path>
              </a:pathLst>
            </a:custGeom>
            <a:solidFill>
              <a:srgbClr val="DDBEA9"/>
            </a:solidFill>
          </p:spPr>
          <p:txBody>
            <a:bodyPr/>
            <a:lstStyle/>
            <a:p>
              <a:endParaRPr lang="cs-CZ"/>
            </a:p>
          </p:txBody>
        </p:sp>
      </p:grpSp>
      <p:sp>
        <p:nvSpPr>
          <p:cNvPr id="7" name="TextBox 7"/>
          <p:cNvSpPr txBox="1"/>
          <p:nvPr/>
        </p:nvSpPr>
        <p:spPr>
          <a:xfrm>
            <a:off x="3259391" y="2683789"/>
            <a:ext cx="11769218" cy="741565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6249"/>
              </a:lnSpc>
            </a:pPr>
            <a:endParaRPr/>
          </a:p>
          <a:p>
            <a:pPr marL="963692" lvl="1" indent="-481846" algn="l">
              <a:lnSpc>
                <a:spcPts val="6249"/>
              </a:lnSpc>
              <a:buFont typeface="Arial"/>
              <a:buChar char="•"/>
            </a:pPr>
            <a:r>
              <a:rPr lang="en-US" sz="4463" u="sng" spc="736">
                <a:solidFill>
                  <a:srgbClr val="F8F5ED"/>
                </a:solidFill>
                <a:latin typeface="Livvic"/>
                <a:ea typeface="Livvic"/>
                <a:cs typeface="Livvic"/>
                <a:sym typeface="Livvic"/>
                <a:hlinkClick r:id="rId6" tooltip="https://www.allsides.com/media-bias/how-to-spot-types-of-media-bias"/>
              </a:rPr>
              <a:t>AllSides</a:t>
            </a:r>
          </a:p>
          <a:p>
            <a:pPr algn="l">
              <a:lnSpc>
                <a:spcPts val="6249"/>
              </a:lnSpc>
            </a:pPr>
            <a:endParaRPr lang="en-US" sz="4463" u="sng" spc="736">
              <a:solidFill>
                <a:srgbClr val="F8F5ED"/>
              </a:solidFill>
              <a:latin typeface="Livvic"/>
              <a:ea typeface="Livvic"/>
              <a:cs typeface="Livvic"/>
              <a:sym typeface="Livvic"/>
              <a:hlinkClick r:id="rId6" tooltip="https://www.allsides.com/media-bias/how-to-spot-types-of-media-bias"/>
            </a:endParaRPr>
          </a:p>
          <a:p>
            <a:pPr marL="963692" lvl="1" indent="-481846" algn="l">
              <a:lnSpc>
                <a:spcPts val="6249"/>
              </a:lnSpc>
              <a:buFont typeface="Arial"/>
              <a:buChar char="•"/>
            </a:pPr>
            <a:r>
              <a:rPr lang="en-US" sz="4463" u="sng" spc="736">
                <a:solidFill>
                  <a:srgbClr val="F8F5ED"/>
                </a:solidFill>
                <a:latin typeface="Livvic"/>
                <a:ea typeface="Livvic"/>
                <a:cs typeface="Livvic"/>
                <a:sym typeface="Livvic"/>
                <a:hlinkClick r:id="rId7" tooltip="https://www.teachingenglish.org.uk/teaching-resources/teaching-secondary/lesson-plans/intermediate-b1/fake-news"/>
              </a:rPr>
              <a:t>British Council</a:t>
            </a:r>
          </a:p>
          <a:p>
            <a:pPr algn="l">
              <a:lnSpc>
                <a:spcPts val="6249"/>
              </a:lnSpc>
            </a:pPr>
            <a:endParaRPr lang="en-US" sz="4463" u="sng" spc="736">
              <a:solidFill>
                <a:srgbClr val="F8F5ED"/>
              </a:solidFill>
              <a:latin typeface="Livvic"/>
              <a:ea typeface="Livvic"/>
              <a:cs typeface="Livvic"/>
              <a:sym typeface="Livvic"/>
              <a:hlinkClick r:id="rId7" tooltip="https://www.teachingenglish.org.uk/teaching-resources/teaching-secondary/lesson-plans/intermediate-b1/fake-news"/>
            </a:endParaRPr>
          </a:p>
          <a:p>
            <a:pPr marL="963692" lvl="1" indent="-481846" algn="l">
              <a:lnSpc>
                <a:spcPts val="6249"/>
              </a:lnSpc>
              <a:buFont typeface="Arial"/>
              <a:buChar char="•"/>
            </a:pPr>
            <a:r>
              <a:rPr lang="en-US" sz="4463" u="sng" spc="736">
                <a:solidFill>
                  <a:srgbClr val="F8F5ED"/>
                </a:solidFill>
                <a:latin typeface="Livvic"/>
                <a:ea typeface="Livvic"/>
                <a:cs typeface="Livvic"/>
                <a:sym typeface="Livvic"/>
                <a:hlinkClick r:id="rId8" tooltip="https://ground.news"/>
              </a:rPr>
              <a:t>Ground News</a:t>
            </a:r>
          </a:p>
          <a:p>
            <a:pPr algn="l">
              <a:lnSpc>
                <a:spcPts val="5266"/>
              </a:lnSpc>
            </a:pPr>
            <a:endParaRPr lang="en-US" sz="4463" u="sng" spc="736">
              <a:solidFill>
                <a:srgbClr val="F8F5ED"/>
              </a:solidFill>
              <a:latin typeface="Livvic"/>
              <a:ea typeface="Livvic"/>
              <a:cs typeface="Livvic"/>
              <a:sym typeface="Livvic"/>
              <a:hlinkClick r:id="rId8" tooltip="https://ground.news"/>
            </a:endParaRPr>
          </a:p>
          <a:p>
            <a:pPr algn="l">
              <a:lnSpc>
                <a:spcPts val="5266"/>
              </a:lnSpc>
            </a:pPr>
            <a:endParaRPr lang="en-US" sz="4463" u="sng" spc="736">
              <a:solidFill>
                <a:srgbClr val="F8F5ED"/>
              </a:solidFill>
              <a:latin typeface="Livvic"/>
              <a:ea typeface="Livvic"/>
              <a:cs typeface="Livvic"/>
              <a:sym typeface="Livvic"/>
              <a:hlinkClick r:id="rId8" tooltip="https://ground.news"/>
            </a:endParaRPr>
          </a:p>
          <a:p>
            <a:pPr algn="l">
              <a:lnSpc>
                <a:spcPts val="2627"/>
              </a:lnSpc>
            </a:pPr>
            <a:endParaRPr lang="en-US" sz="4463" u="sng" spc="736">
              <a:solidFill>
                <a:srgbClr val="F8F5ED"/>
              </a:solidFill>
              <a:latin typeface="Livvic"/>
              <a:ea typeface="Livvic"/>
              <a:cs typeface="Livvic"/>
              <a:sym typeface="Livvic"/>
              <a:hlinkClick r:id="rId8" tooltip="https://ground.news"/>
            </a:endParaRPr>
          </a:p>
          <a:p>
            <a:pPr algn="l">
              <a:lnSpc>
                <a:spcPts val="2627"/>
              </a:lnSpc>
            </a:pPr>
            <a:endParaRPr lang="en-US" sz="4463" u="sng" spc="736">
              <a:solidFill>
                <a:srgbClr val="F8F5ED"/>
              </a:solidFill>
              <a:latin typeface="Livvic"/>
              <a:ea typeface="Livvic"/>
              <a:cs typeface="Livvic"/>
              <a:sym typeface="Livvic"/>
              <a:hlinkClick r:id="rId8" tooltip="https://ground.news"/>
            </a:endParaRPr>
          </a:p>
          <a:p>
            <a:pPr algn="l">
              <a:lnSpc>
                <a:spcPts val="2627"/>
              </a:lnSpc>
            </a:pPr>
            <a:endParaRPr lang="en-US" sz="4463" u="sng" spc="736">
              <a:solidFill>
                <a:srgbClr val="F8F5ED"/>
              </a:solidFill>
              <a:latin typeface="Livvic"/>
              <a:ea typeface="Livvic"/>
              <a:cs typeface="Livvic"/>
              <a:sym typeface="Livvic"/>
              <a:hlinkClick r:id="rId8" tooltip="https://ground.news"/>
            </a:endParaRPr>
          </a:p>
          <a:p>
            <a:pPr algn="l">
              <a:lnSpc>
                <a:spcPts val="2627"/>
              </a:lnSpc>
            </a:pPr>
            <a:endParaRPr lang="en-US" sz="4463" u="sng" spc="736">
              <a:solidFill>
                <a:srgbClr val="F8F5ED"/>
              </a:solidFill>
              <a:latin typeface="Livvic"/>
              <a:ea typeface="Livvic"/>
              <a:cs typeface="Livvic"/>
              <a:sym typeface="Livvic"/>
              <a:hlinkClick r:id="rId8" tooltip="https://ground.news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8F5E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1376574" y="1122154"/>
            <a:ext cx="16911426" cy="145440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ctr">
              <a:lnSpc>
                <a:spcPts val="11023"/>
              </a:lnSpc>
            </a:pPr>
            <a:r>
              <a:rPr lang="en-US" sz="8479" b="1">
                <a:solidFill>
                  <a:srgbClr val="B7B7A4"/>
                </a:solidFill>
                <a:latin typeface="Hatton Ultra-Bold"/>
                <a:ea typeface="Hatton Ultra-Bold"/>
                <a:cs typeface="Hatton Ultra-Bold"/>
                <a:sym typeface="Hatton Ultra-Bold"/>
              </a:rPr>
              <a:t>Factchecking sites</a:t>
            </a:r>
          </a:p>
        </p:txBody>
      </p:sp>
      <p:sp>
        <p:nvSpPr>
          <p:cNvPr id="3" name="Freeform 3"/>
          <p:cNvSpPr/>
          <p:nvPr/>
        </p:nvSpPr>
        <p:spPr>
          <a:xfrm>
            <a:off x="-2905876" y="5602246"/>
            <a:ext cx="7100397" cy="7728323"/>
          </a:xfrm>
          <a:custGeom>
            <a:avLst/>
            <a:gdLst/>
            <a:ahLst/>
            <a:cxnLst/>
            <a:rect l="l" t="t" r="r" b="b"/>
            <a:pathLst>
              <a:path w="7100397" h="7728323">
                <a:moveTo>
                  <a:pt x="0" y="0"/>
                </a:moveTo>
                <a:lnTo>
                  <a:pt x="7100396" y="0"/>
                </a:lnTo>
                <a:lnTo>
                  <a:pt x="7100396" y="7728323"/>
                </a:lnTo>
                <a:lnTo>
                  <a:pt x="0" y="7728323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cs-CZ"/>
          </a:p>
        </p:txBody>
      </p:sp>
      <p:grpSp>
        <p:nvGrpSpPr>
          <p:cNvPr id="4" name="Group 4"/>
          <p:cNvGrpSpPr/>
          <p:nvPr/>
        </p:nvGrpSpPr>
        <p:grpSpPr>
          <a:xfrm rot="-10800000">
            <a:off x="3457914" y="3387817"/>
            <a:ext cx="13232606" cy="6078590"/>
            <a:chOff x="0" y="0"/>
            <a:chExt cx="20494092" cy="9414259"/>
          </a:xfrm>
        </p:grpSpPr>
        <p:sp>
          <p:nvSpPr>
            <p:cNvPr id="5" name="Freeform 5">
              <a:hlinkClick r:id="rId4" tooltip="https://mediabiasfactcheck.com/left-vs-right-bias-how-we-rate-the-bias-of-media-sources/"/>
            </p:cNvPr>
            <p:cNvSpPr/>
            <p:nvPr/>
          </p:nvSpPr>
          <p:spPr>
            <a:xfrm>
              <a:off x="0" y="0"/>
              <a:ext cx="20494092" cy="9414259"/>
            </a:xfrm>
            <a:custGeom>
              <a:avLst/>
              <a:gdLst/>
              <a:ahLst/>
              <a:cxnLst/>
              <a:rect l="l" t="t" r="r" b="b"/>
              <a:pathLst>
                <a:path w="20494092" h="9414259">
                  <a:moveTo>
                    <a:pt x="20189292" y="0"/>
                  </a:moveTo>
                  <a:lnTo>
                    <a:pt x="304800" y="0"/>
                  </a:lnTo>
                  <a:cubicBezTo>
                    <a:pt x="135890" y="0"/>
                    <a:pt x="0" y="135890"/>
                    <a:pt x="0" y="304800"/>
                  </a:cubicBezTo>
                  <a:lnTo>
                    <a:pt x="0" y="9109459"/>
                  </a:lnTo>
                  <a:cubicBezTo>
                    <a:pt x="0" y="9278369"/>
                    <a:pt x="135890" y="9414259"/>
                    <a:pt x="304800" y="9414259"/>
                  </a:cubicBezTo>
                  <a:lnTo>
                    <a:pt x="20189292" y="9414259"/>
                  </a:lnTo>
                  <a:cubicBezTo>
                    <a:pt x="20358202" y="9414259"/>
                    <a:pt x="20494092" y="9278369"/>
                    <a:pt x="20494092" y="9109459"/>
                  </a:cubicBezTo>
                  <a:lnTo>
                    <a:pt x="20494092" y="304800"/>
                  </a:lnTo>
                  <a:cubicBezTo>
                    <a:pt x="20494092" y="135890"/>
                    <a:pt x="20358202" y="0"/>
                    <a:pt x="20189292" y="0"/>
                  </a:cubicBezTo>
                  <a:close/>
                </a:path>
              </a:pathLst>
            </a:custGeom>
            <a:solidFill>
              <a:srgbClr val="B7B7A4"/>
            </a:solidFill>
          </p:spPr>
          <p:txBody>
            <a:bodyPr/>
            <a:lstStyle/>
            <a:p>
              <a:endParaRPr lang="cs-CZ"/>
            </a:p>
          </p:txBody>
        </p:sp>
      </p:grpSp>
      <p:sp>
        <p:nvSpPr>
          <p:cNvPr id="6" name="Freeform 6"/>
          <p:cNvSpPr/>
          <p:nvPr/>
        </p:nvSpPr>
        <p:spPr>
          <a:xfrm rot="-7235371">
            <a:off x="13756529" y="-1188368"/>
            <a:ext cx="6211019" cy="4114800"/>
          </a:xfrm>
          <a:custGeom>
            <a:avLst/>
            <a:gdLst/>
            <a:ahLst/>
            <a:cxnLst/>
            <a:rect l="l" t="t" r="r" b="b"/>
            <a:pathLst>
              <a:path w="6211019" h="4114800">
                <a:moveTo>
                  <a:pt x="0" y="0"/>
                </a:moveTo>
                <a:lnTo>
                  <a:pt x="6211019" y="0"/>
                </a:lnTo>
                <a:lnTo>
                  <a:pt x="6211019" y="4114800"/>
                </a:lnTo>
                <a:lnTo>
                  <a:pt x="0" y="4114800"/>
                </a:lnTo>
                <a:lnTo>
                  <a:pt x="0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cs-CZ"/>
          </a:p>
        </p:txBody>
      </p:sp>
      <p:sp>
        <p:nvSpPr>
          <p:cNvPr id="7" name="TextBox 7"/>
          <p:cNvSpPr txBox="1"/>
          <p:nvPr/>
        </p:nvSpPr>
        <p:spPr>
          <a:xfrm>
            <a:off x="3696217" y="3958860"/>
            <a:ext cx="12752373" cy="437190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891208" lvl="1" indent="-445604" algn="l">
              <a:lnSpc>
                <a:spcPts val="5779"/>
              </a:lnSpc>
              <a:buFont typeface="Arial"/>
              <a:buChar char="•"/>
            </a:pPr>
            <a:r>
              <a:rPr lang="en-US" sz="4127" u="sng" spc="681">
                <a:solidFill>
                  <a:srgbClr val="F8F5ED"/>
                </a:solidFill>
                <a:latin typeface="Livvic"/>
                <a:ea typeface="Livvic"/>
                <a:cs typeface="Livvic"/>
                <a:sym typeface="Livvic"/>
                <a:hlinkClick r:id="rId7" tooltip="https://www.bellingcat.com/resources/2021/11/01/a-beginners-guide-to-social-media-verification/"/>
              </a:rPr>
              <a:t>Bellingcat</a:t>
            </a:r>
            <a:r>
              <a:rPr lang="en-US" sz="4127" spc="681">
                <a:solidFill>
                  <a:srgbClr val="F8F5ED"/>
                </a:solidFill>
                <a:latin typeface="Livvic"/>
                <a:ea typeface="Livvic"/>
                <a:cs typeface="Livvic"/>
                <a:sym typeface="Livvic"/>
              </a:rPr>
              <a:t> </a:t>
            </a:r>
          </a:p>
          <a:p>
            <a:pPr algn="l">
              <a:lnSpc>
                <a:spcPts val="5779"/>
              </a:lnSpc>
            </a:pPr>
            <a:endParaRPr lang="en-US" sz="4127" spc="681">
              <a:solidFill>
                <a:srgbClr val="F8F5ED"/>
              </a:solidFill>
              <a:latin typeface="Livvic"/>
              <a:ea typeface="Livvic"/>
              <a:cs typeface="Livvic"/>
              <a:sym typeface="Livvic"/>
            </a:endParaRPr>
          </a:p>
          <a:p>
            <a:pPr marL="891208" lvl="1" indent="-445604" algn="l">
              <a:lnSpc>
                <a:spcPts val="5779"/>
              </a:lnSpc>
              <a:buFont typeface="Arial"/>
              <a:buChar char="•"/>
            </a:pPr>
            <a:r>
              <a:rPr lang="en-US" sz="4127" u="sng" spc="681">
                <a:solidFill>
                  <a:srgbClr val="F8F5ED"/>
                </a:solidFill>
                <a:latin typeface="Livvic"/>
                <a:ea typeface="Livvic"/>
                <a:cs typeface="Livvic"/>
                <a:sym typeface="Livvic"/>
                <a:hlinkClick r:id="rId8" tooltip="https://www.bbc.com/news/bbcverify"/>
              </a:rPr>
              <a:t>BBC Verify</a:t>
            </a:r>
            <a:r>
              <a:rPr lang="en-US" sz="4127" spc="681">
                <a:solidFill>
                  <a:srgbClr val="F8F5ED"/>
                </a:solidFill>
                <a:latin typeface="Livvic"/>
                <a:ea typeface="Livvic"/>
                <a:cs typeface="Livvic"/>
                <a:sym typeface="Livvic"/>
              </a:rPr>
              <a:t> </a:t>
            </a:r>
          </a:p>
          <a:p>
            <a:pPr algn="l">
              <a:lnSpc>
                <a:spcPts val="5779"/>
              </a:lnSpc>
            </a:pPr>
            <a:endParaRPr lang="en-US" sz="4127" spc="681">
              <a:solidFill>
                <a:srgbClr val="F8F5ED"/>
              </a:solidFill>
              <a:latin typeface="Livvic"/>
              <a:ea typeface="Livvic"/>
              <a:cs typeface="Livvic"/>
              <a:sym typeface="Livvic"/>
            </a:endParaRPr>
          </a:p>
          <a:p>
            <a:pPr marL="891208" lvl="1" indent="-445604" algn="l">
              <a:lnSpc>
                <a:spcPts val="5779"/>
              </a:lnSpc>
              <a:buFont typeface="Arial"/>
              <a:buChar char="•"/>
            </a:pPr>
            <a:r>
              <a:rPr lang="en-US" sz="4127" u="sng" spc="681">
                <a:solidFill>
                  <a:srgbClr val="F8F5ED"/>
                </a:solidFill>
                <a:latin typeface="Livvic"/>
                <a:ea typeface="Livvic"/>
                <a:cs typeface="Livvic"/>
                <a:sym typeface="Livvic"/>
                <a:hlinkClick r:id="rId9" tooltip="https://www.politifact.com"/>
              </a:rPr>
              <a:t>Politifact</a:t>
            </a:r>
          </a:p>
          <a:p>
            <a:pPr algn="l">
              <a:lnSpc>
                <a:spcPts val="5779"/>
              </a:lnSpc>
            </a:pPr>
            <a:endParaRPr lang="en-US" sz="4127" u="sng" spc="681">
              <a:solidFill>
                <a:srgbClr val="F8F5ED"/>
              </a:solidFill>
              <a:latin typeface="Livvic"/>
              <a:ea typeface="Livvic"/>
              <a:cs typeface="Livvic"/>
              <a:sym typeface="Livvic"/>
              <a:hlinkClick r:id="rId9" tooltip="https://www.politifact.com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8F5E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 rot="2350939">
            <a:off x="13915319" y="-1335129"/>
            <a:ext cx="6687961" cy="5300209"/>
          </a:xfrm>
          <a:custGeom>
            <a:avLst/>
            <a:gdLst/>
            <a:ahLst/>
            <a:cxnLst/>
            <a:rect l="l" t="t" r="r" b="b"/>
            <a:pathLst>
              <a:path w="6687961" h="5300209">
                <a:moveTo>
                  <a:pt x="0" y="0"/>
                </a:moveTo>
                <a:lnTo>
                  <a:pt x="6687962" y="0"/>
                </a:lnTo>
                <a:lnTo>
                  <a:pt x="6687962" y="5300210"/>
                </a:lnTo>
                <a:lnTo>
                  <a:pt x="0" y="530021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cs-CZ"/>
          </a:p>
        </p:txBody>
      </p:sp>
      <p:sp>
        <p:nvSpPr>
          <p:cNvPr id="3" name="Freeform 3"/>
          <p:cNvSpPr/>
          <p:nvPr/>
        </p:nvSpPr>
        <p:spPr>
          <a:xfrm rot="7227470">
            <a:off x="-2316373" y="4618492"/>
            <a:ext cx="7639883" cy="8315519"/>
          </a:xfrm>
          <a:custGeom>
            <a:avLst/>
            <a:gdLst/>
            <a:ahLst/>
            <a:cxnLst/>
            <a:rect l="l" t="t" r="r" b="b"/>
            <a:pathLst>
              <a:path w="7639883" h="8315519">
                <a:moveTo>
                  <a:pt x="0" y="0"/>
                </a:moveTo>
                <a:lnTo>
                  <a:pt x="7639883" y="0"/>
                </a:lnTo>
                <a:lnTo>
                  <a:pt x="7639883" y="8315519"/>
                </a:lnTo>
                <a:lnTo>
                  <a:pt x="0" y="8315519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cs-CZ"/>
          </a:p>
        </p:txBody>
      </p:sp>
      <p:sp>
        <p:nvSpPr>
          <p:cNvPr id="4" name="Freeform 4"/>
          <p:cNvSpPr/>
          <p:nvPr/>
        </p:nvSpPr>
        <p:spPr>
          <a:xfrm rot="98132">
            <a:off x="4486265" y="4545157"/>
            <a:ext cx="7220558" cy="2229347"/>
          </a:xfrm>
          <a:custGeom>
            <a:avLst/>
            <a:gdLst/>
            <a:ahLst/>
            <a:cxnLst/>
            <a:rect l="l" t="t" r="r" b="b"/>
            <a:pathLst>
              <a:path w="7220558" h="2229347">
                <a:moveTo>
                  <a:pt x="0" y="0"/>
                </a:moveTo>
                <a:lnTo>
                  <a:pt x="7220559" y="0"/>
                </a:lnTo>
                <a:lnTo>
                  <a:pt x="7220559" y="2229347"/>
                </a:lnTo>
                <a:lnTo>
                  <a:pt x="0" y="2229347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cs-CZ"/>
          </a:p>
        </p:txBody>
      </p:sp>
      <p:sp>
        <p:nvSpPr>
          <p:cNvPr id="5" name="TextBox 5"/>
          <p:cNvSpPr txBox="1"/>
          <p:nvPr/>
        </p:nvSpPr>
        <p:spPr>
          <a:xfrm>
            <a:off x="3319086" y="3619500"/>
            <a:ext cx="11649827" cy="29622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ctr">
              <a:lnSpc>
                <a:spcPts val="5849"/>
              </a:lnSpc>
            </a:pPr>
            <a:r>
              <a:rPr lang="en-US" sz="4499" b="1">
                <a:solidFill>
                  <a:srgbClr val="BF7343"/>
                </a:solidFill>
                <a:latin typeface="Hatton Bold"/>
                <a:ea typeface="Hatton Bold"/>
                <a:cs typeface="Hatton Bold"/>
                <a:sym typeface="Hatton Bold"/>
              </a:rPr>
              <a:t>Motto: We never tell you who is right or wrong, just their political bias — so you can get the full picture and decide for yourself. </a:t>
            </a:r>
          </a:p>
        </p:txBody>
      </p:sp>
      <p:sp>
        <p:nvSpPr>
          <p:cNvPr id="6" name="TextBox 6"/>
          <p:cNvSpPr txBox="1"/>
          <p:nvPr/>
        </p:nvSpPr>
        <p:spPr>
          <a:xfrm>
            <a:off x="2810818" y="6404103"/>
            <a:ext cx="12666363" cy="141985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5740"/>
              </a:lnSpc>
            </a:pPr>
            <a:endParaRPr/>
          </a:p>
          <a:p>
            <a:pPr algn="ctr">
              <a:lnSpc>
                <a:spcPts val="5740"/>
              </a:lnSpc>
            </a:pPr>
            <a:r>
              <a:rPr lang="en-US" sz="4100" b="1" spc="676">
                <a:solidFill>
                  <a:srgbClr val="000000"/>
                </a:solidFill>
                <a:latin typeface="Livvic Bold"/>
                <a:ea typeface="Livvic Bold"/>
                <a:cs typeface="Livvic Bold"/>
                <a:sym typeface="Livvic Bold"/>
              </a:rPr>
              <a:t> zzvonickova72@gmail.com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8F5E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 rot="456533">
            <a:off x="10639482" y="-881775"/>
            <a:ext cx="10083843" cy="4978897"/>
          </a:xfrm>
          <a:custGeom>
            <a:avLst/>
            <a:gdLst/>
            <a:ahLst/>
            <a:cxnLst/>
            <a:rect l="l" t="t" r="r" b="b"/>
            <a:pathLst>
              <a:path w="10083843" h="4978897">
                <a:moveTo>
                  <a:pt x="0" y="0"/>
                </a:moveTo>
                <a:lnTo>
                  <a:pt x="10083842" y="0"/>
                </a:lnTo>
                <a:lnTo>
                  <a:pt x="10083842" y="4978897"/>
                </a:lnTo>
                <a:lnTo>
                  <a:pt x="0" y="4978897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cs-CZ"/>
          </a:p>
        </p:txBody>
      </p:sp>
      <p:sp>
        <p:nvSpPr>
          <p:cNvPr id="3" name="Freeform 3"/>
          <p:cNvSpPr/>
          <p:nvPr/>
        </p:nvSpPr>
        <p:spPr>
          <a:xfrm rot="-8276696">
            <a:off x="-969163" y="7421271"/>
            <a:ext cx="6873159" cy="4553468"/>
          </a:xfrm>
          <a:custGeom>
            <a:avLst/>
            <a:gdLst/>
            <a:ahLst/>
            <a:cxnLst/>
            <a:rect l="l" t="t" r="r" b="b"/>
            <a:pathLst>
              <a:path w="6873159" h="4553468">
                <a:moveTo>
                  <a:pt x="0" y="0"/>
                </a:moveTo>
                <a:lnTo>
                  <a:pt x="6873159" y="0"/>
                </a:lnTo>
                <a:lnTo>
                  <a:pt x="6873159" y="4553467"/>
                </a:lnTo>
                <a:lnTo>
                  <a:pt x="0" y="4553467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cs-CZ"/>
          </a:p>
        </p:txBody>
      </p:sp>
      <p:sp>
        <p:nvSpPr>
          <p:cNvPr id="4" name="Freeform 4"/>
          <p:cNvSpPr/>
          <p:nvPr/>
        </p:nvSpPr>
        <p:spPr>
          <a:xfrm rot="98132">
            <a:off x="5487792" y="3681146"/>
            <a:ext cx="7646520" cy="2360863"/>
          </a:xfrm>
          <a:custGeom>
            <a:avLst/>
            <a:gdLst/>
            <a:ahLst/>
            <a:cxnLst/>
            <a:rect l="l" t="t" r="r" b="b"/>
            <a:pathLst>
              <a:path w="7646520" h="2360863">
                <a:moveTo>
                  <a:pt x="0" y="0"/>
                </a:moveTo>
                <a:lnTo>
                  <a:pt x="7646520" y="0"/>
                </a:lnTo>
                <a:lnTo>
                  <a:pt x="7646520" y="2360863"/>
                </a:lnTo>
                <a:lnTo>
                  <a:pt x="0" y="2360863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alphaModFix amt="61000"/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cs-CZ"/>
          </a:p>
        </p:txBody>
      </p:sp>
      <p:grpSp>
        <p:nvGrpSpPr>
          <p:cNvPr id="5" name="Group 5"/>
          <p:cNvGrpSpPr/>
          <p:nvPr/>
        </p:nvGrpSpPr>
        <p:grpSpPr>
          <a:xfrm>
            <a:off x="5276007" y="6611905"/>
            <a:ext cx="8242452" cy="3086100"/>
            <a:chOff x="0" y="0"/>
            <a:chExt cx="2170851" cy="812800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2170851" cy="812800"/>
            </a:xfrm>
            <a:custGeom>
              <a:avLst/>
              <a:gdLst/>
              <a:ahLst/>
              <a:cxnLst/>
              <a:rect l="l" t="t" r="r" b="b"/>
              <a:pathLst>
                <a:path w="2170851" h="812800">
                  <a:moveTo>
                    <a:pt x="0" y="0"/>
                  </a:moveTo>
                  <a:lnTo>
                    <a:pt x="2170851" y="0"/>
                  </a:lnTo>
                  <a:lnTo>
                    <a:pt x="2170851" y="812800"/>
                  </a:lnTo>
                  <a:lnTo>
                    <a:pt x="0" y="812800"/>
                  </a:lnTo>
                  <a:close/>
                </a:path>
              </a:pathLst>
            </a:custGeom>
            <a:solidFill>
              <a:srgbClr val="BF7343"/>
            </a:solidFill>
          </p:spPr>
          <p:txBody>
            <a:bodyPr/>
            <a:lstStyle/>
            <a:p>
              <a:endParaRPr lang="cs-CZ"/>
            </a:p>
          </p:txBody>
        </p:sp>
        <p:sp>
          <p:nvSpPr>
            <p:cNvPr id="7" name="TextBox 7"/>
            <p:cNvSpPr txBox="1"/>
            <p:nvPr/>
          </p:nvSpPr>
          <p:spPr>
            <a:xfrm>
              <a:off x="0" y="-66675"/>
              <a:ext cx="2170851" cy="8794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4619"/>
                </a:lnSpc>
              </a:pPr>
              <a:r>
                <a:rPr lang="en-US" sz="3299">
                  <a:solidFill>
                    <a:srgbClr val="000000"/>
                  </a:solidFill>
                  <a:latin typeface="Open Sans"/>
                  <a:ea typeface="Open Sans"/>
                  <a:cs typeface="Open Sans"/>
                  <a:sym typeface="Open Sans"/>
                </a:rPr>
                <a:t>What I missed :</a:t>
              </a:r>
            </a:p>
            <a:p>
              <a:pPr algn="ctr">
                <a:lnSpc>
                  <a:spcPts val="4619"/>
                </a:lnSpc>
                <a:spcBef>
                  <a:spcPct val="0"/>
                </a:spcBef>
              </a:pPr>
              <a:r>
                <a:rPr lang="en-US" sz="3299">
                  <a:solidFill>
                    <a:srgbClr val="000000"/>
                  </a:solidFill>
                  <a:latin typeface="Open Sans"/>
                  <a:ea typeface="Open Sans"/>
                  <a:cs typeface="Open Sans"/>
                  <a:sym typeface="Open Sans"/>
                </a:rPr>
                <a:t>Practical use and steps</a:t>
              </a:r>
            </a:p>
          </p:txBody>
        </p:sp>
      </p:grpSp>
      <p:sp>
        <p:nvSpPr>
          <p:cNvPr id="8" name="TextBox 8"/>
          <p:cNvSpPr txBox="1"/>
          <p:nvPr/>
        </p:nvSpPr>
        <p:spPr>
          <a:xfrm>
            <a:off x="3088205" y="2694720"/>
            <a:ext cx="13419918" cy="121474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ctr">
              <a:lnSpc>
                <a:spcPts val="9231"/>
              </a:lnSpc>
            </a:pPr>
            <a:r>
              <a:rPr lang="en-US" sz="7100" b="1">
                <a:solidFill>
                  <a:srgbClr val="BF7343"/>
                </a:solidFill>
                <a:latin typeface="Hatton Ultra-Bold"/>
                <a:ea typeface="Hatton Ultra-Bold"/>
                <a:cs typeface="Hatton Ultra-Bold"/>
                <a:sym typeface="Hatton Ultra-Bold"/>
              </a:rPr>
              <a:t>My Fulbright experience</a:t>
            </a:r>
          </a:p>
        </p:txBody>
      </p:sp>
      <p:sp>
        <p:nvSpPr>
          <p:cNvPr id="9" name="TextBox 9"/>
          <p:cNvSpPr txBox="1"/>
          <p:nvPr/>
        </p:nvSpPr>
        <p:spPr>
          <a:xfrm>
            <a:off x="3799957" y="5764571"/>
            <a:ext cx="10688086" cy="69595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5740"/>
              </a:lnSpc>
            </a:pPr>
            <a:r>
              <a:rPr lang="en-US" sz="4100" spc="676">
                <a:solidFill>
                  <a:srgbClr val="CB997E"/>
                </a:solidFill>
                <a:latin typeface="Livvic"/>
                <a:ea typeface="Livvic"/>
                <a:cs typeface="Livvic"/>
                <a:sym typeface="Livvic"/>
              </a:rPr>
              <a:t>TEA Program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B7B7A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 rot="332470">
            <a:off x="3010264" y="-1081831"/>
            <a:ext cx="12267472" cy="6057064"/>
          </a:xfrm>
          <a:custGeom>
            <a:avLst/>
            <a:gdLst/>
            <a:ahLst/>
            <a:cxnLst/>
            <a:rect l="l" t="t" r="r" b="b"/>
            <a:pathLst>
              <a:path w="12267472" h="6057064">
                <a:moveTo>
                  <a:pt x="0" y="0"/>
                </a:moveTo>
                <a:lnTo>
                  <a:pt x="12267472" y="0"/>
                </a:lnTo>
                <a:lnTo>
                  <a:pt x="12267472" y="6057065"/>
                </a:lnTo>
                <a:lnTo>
                  <a:pt x="0" y="6057065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cs-CZ"/>
          </a:p>
        </p:txBody>
      </p:sp>
      <p:sp>
        <p:nvSpPr>
          <p:cNvPr id="3" name="TextBox 3"/>
          <p:cNvSpPr txBox="1"/>
          <p:nvPr/>
        </p:nvSpPr>
        <p:spPr>
          <a:xfrm>
            <a:off x="1395075" y="196180"/>
            <a:ext cx="15549158" cy="284505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ctr">
              <a:lnSpc>
                <a:spcPts val="11023"/>
              </a:lnSpc>
            </a:pPr>
            <a:r>
              <a:rPr lang="en-US" sz="8479" b="1">
                <a:solidFill>
                  <a:srgbClr val="F8F5ED"/>
                </a:solidFill>
                <a:latin typeface="Hatton Ultra-Bold"/>
                <a:ea typeface="Hatton Ultra-Bold"/>
                <a:cs typeface="Hatton Ultra-Bold"/>
                <a:sym typeface="Hatton Ultra-Bold"/>
              </a:rPr>
              <a:t>Why include media education in ESL?</a:t>
            </a:r>
          </a:p>
        </p:txBody>
      </p:sp>
      <p:sp>
        <p:nvSpPr>
          <p:cNvPr id="4" name="Freeform 4"/>
          <p:cNvSpPr/>
          <p:nvPr/>
        </p:nvSpPr>
        <p:spPr>
          <a:xfrm rot="-10427958">
            <a:off x="6575522" y="8507672"/>
            <a:ext cx="5188262" cy="2561705"/>
          </a:xfrm>
          <a:custGeom>
            <a:avLst/>
            <a:gdLst/>
            <a:ahLst/>
            <a:cxnLst/>
            <a:rect l="l" t="t" r="r" b="b"/>
            <a:pathLst>
              <a:path w="5188262" h="2561705">
                <a:moveTo>
                  <a:pt x="0" y="0"/>
                </a:moveTo>
                <a:lnTo>
                  <a:pt x="5188263" y="0"/>
                </a:lnTo>
                <a:lnTo>
                  <a:pt x="5188263" y="2561704"/>
                </a:lnTo>
                <a:lnTo>
                  <a:pt x="0" y="2561704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cs-CZ"/>
          </a:p>
        </p:txBody>
      </p:sp>
      <p:sp>
        <p:nvSpPr>
          <p:cNvPr id="5" name="TextBox 5"/>
          <p:cNvSpPr txBox="1"/>
          <p:nvPr/>
        </p:nvSpPr>
        <p:spPr>
          <a:xfrm>
            <a:off x="1395075" y="4660486"/>
            <a:ext cx="15864225" cy="449812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1108680" lvl="1" indent="-554340" algn="l">
              <a:lnSpc>
                <a:spcPts val="7189"/>
              </a:lnSpc>
              <a:buFont typeface="Arial"/>
              <a:buChar char="•"/>
            </a:pPr>
            <a:r>
              <a:rPr lang="en-US" sz="5135" spc="847">
                <a:solidFill>
                  <a:srgbClr val="F8F5ED"/>
                </a:solidFill>
                <a:latin typeface="Livvic"/>
                <a:ea typeface="Livvic"/>
                <a:cs typeface="Livvic"/>
                <a:sym typeface="Livvic"/>
              </a:rPr>
              <a:t>Relevance and authenticity</a:t>
            </a:r>
          </a:p>
          <a:p>
            <a:pPr marL="1108680" lvl="1" indent="-554340" algn="l">
              <a:lnSpc>
                <a:spcPts val="7189"/>
              </a:lnSpc>
              <a:buFont typeface="Arial"/>
              <a:buChar char="•"/>
            </a:pPr>
            <a:r>
              <a:rPr lang="en-US" sz="5135" spc="847">
                <a:solidFill>
                  <a:srgbClr val="F8F5ED"/>
                </a:solidFill>
                <a:latin typeface="Livvic"/>
                <a:ea typeface="Livvic"/>
                <a:cs typeface="Livvic"/>
                <a:sym typeface="Livvic"/>
              </a:rPr>
              <a:t>Language skills</a:t>
            </a:r>
          </a:p>
          <a:p>
            <a:pPr marL="1108680" lvl="1" indent="-554340" algn="l">
              <a:lnSpc>
                <a:spcPts val="7189"/>
              </a:lnSpc>
              <a:buFont typeface="Arial"/>
              <a:buChar char="•"/>
            </a:pPr>
            <a:r>
              <a:rPr lang="en-US" sz="5135" spc="847">
                <a:solidFill>
                  <a:srgbClr val="F8F5ED"/>
                </a:solidFill>
                <a:latin typeface="Livvic"/>
                <a:ea typeface="Livvic"/>
                <a:cs typeface="Livvic"/>
                <a:sym typeface="Livvic"/>
              </a:rPr>
              <a:t>Critical thinking</a:t>
            </a:r>
          </a:p>
          <a:p>
            <a:pPr marL="1108680" lvl="1" indent="-554340" algn="l">
              <a:lnSpc>
                <a:spcPts val="7189"/>
              </a:lnSpc>
              <a:buFont typeface="Arial"/>
              <a:buChar char="•"/>
            </a:pPr>
            <a:r>
              <a:rPr lang="en-US" sz="5135" spc="847">
                <a:solidFill>
                  <a:srgbClr val="F8F5ED"/>
                </a:solidFill>
                <a:latin typeface="Livvic"/>
                <a:ea typeface="Livvic"/>
                <a:cs typeface="Livvic"/>
                <a:sym typeface="Livvic"/>
              </a:rPr>
              <a:t>Better cultural awareness</a:t>
            </a:r>
          </a:p>
          <a:p>
            <a:pPr algn="l">
              <a:lnSpc>
                <a:spcPts val="7189"/>
              </a:lnSpc>
            </a:pPr>
            <a:endParaRPr lang="en-US" sz="5135" spc="847">
              <a:solidFill>
                <a:srgbClr val="F8F5ED"/>
              </a:solidFill>
              <a:latin typeface="Livvic"/>
              <a:ea typeface="Livvic"/>
              <a:cs typeface="Livvic"/>
              <a:sym typeface="Livvic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B7B7A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 rot="332470">
            <a:off x="3010264" y="-1081831"/>
            <a:ext cx="12267472" cy="6057064"/>
          </a:xfrm>
          <a:custGeom>
            <a:avLst/>
            <a:gdLst/>
            <a:ahLst/>
            <a:cxnLst/>
            <a:rect l="l" t="t" r="r" b="b"/>
            <a:pathLst>
              <a:path w="12267472" h="6057064">
                <a:moveTo>
                  <a:pt x="0" y="0"/>
                </a:moveTo>
                <a:lnTo>
                  <a:pt x="12267472" y="0"/>
                </a:lnTo>
                <a:lnTo>
                  <a:pt x="12267472" y="6057065"/>
                </a:lnTo>
                <a:lnTo>
                  <a:pt x="0" y="6057065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cs-CZ"/>
          </a:p>
        </p:txBody>
      </p:sp>
      <p:sp>
        <p:nvSpPr>
          <p:cNvPr id="3" name="TextBox 3"/>
          <p:cNvSpPr txBox="1"/>
          <p:nvPr/>
        </p:nvSpPr>
        <p:spPr>
          <a:xfrm>
            <a:off x="1395075" y="196180"/>
            <a:ext cx="15549158" cy="284505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ctr">
              <a:lnSpc>
                <a:spcPts val="11023"/>
              </a:lnSpc>
            </a:pPr>
            <a:r>
              <a:rPr lang="en-US" sz="8479" b="1">
                <a:solidFill>
                  <a:srgbClr val="F8F5ED"/>
                </a:solidFill>
                <a:latin typeface="Hatton Ultra-Bold"/>
                <a:ea typeface="Hatton Ultra-Bold"/>
                <a:cs typeface="Hatton Ultra-Bold"/>
                <a:sym typeface="Hatton Ultra-Bold"/>
              </a:rPr>
              <a:t>It may sound easy and convincing but:</a:t>
            </a:r>
          </a:p>
        </p:txBody>
      </p:sp>
      <p:sp>
        <p:nvSpPr>
          <p:cNvPr id="4" name="Freeform 4"/>
          <p:cNvSpPr/>
          <p:nvPr/>
        </p:nvSpPr>
        <p:spPr>
          <a:xfrm rot="-10427958">
            <a:off x="6575522" y="8507672"/>
            <a:ext cx="5188262" cy="2561705"/>
          </a:xfrm>
          <a:custGeom>
            <a:avLst/>
            <a:gdLst/>
            <a:ahLst/>
            <a:cxnLst/>
            <a:rect l="l" t="t" r="r" b="b"/>
            <a:pathLst>
              <a:path w="5188262" h="2561705">
                <a:moveTo>
                  <a:pt x="0" y="0"/>
                </a:moveTo>
                <a:lnTo>
                  <a:pt x="5188263" y="0"/>
                </a:lnTo>
                <a:lnTo>
                  <a:pt x="5188263" y="2561704"/>
                </a:lnTo>
                <a:lnTo>
                  <a:pt x="0" y="2561704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cs-CZ"/>
          </a:p>
        </p:txBody>
      </p:sp>
      <p:sp>
        <p:nvSpPr>
          <p:cNvPr id="5" name="TextBox 5"/>
          <p:cNvSpPr txBox="1"/>
          <p:nvPr/>
        </p:nvSpPr>
        <p:spPr>
          <a:xfrm>
            <a:off x="2070781" y="3909985"/>
            <a:ext cx="14197744" cy="564893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992217" lvl="1" indent="-496108" algn="l">
              <a:lnSpc>
                <a:spcPts val="6434"/>
              </a:lnSpc>
              <a:buFont typeface="Arial"/>
              <a:buChar char="•"/>
            </a:pPr>
            <a:r>
              <a:rPr lang="en-US" sz="4595" spc="758">
                <a:solidFill>
                  <a:srgbClr val="F8F5ED"/>
                </a:solidFill>
                <a:latin typeface="Livvic"/>
                <a:ea typeface="Livvic"/>
                <a:cs typeface="Livvic"/>
                <a:sym typeface="Livvic"/>
              </a:rPr>
              <a:t>Time consuming preparation</a:t>
            </a:r>
          </a:p>
          <a:p>
            <a:pPr marL="992217" lvl="1" indent="-496108" algn="l">
              <a:lnSpc>
                <a:spcPts val="6434"/>
              </a:lnSpc>
              <a:buFont typeface="Arial"/>
              <a:buChar char="•"/>
            </a:pPr>
            <a:r>
              <a:rPr lang="en-US" sz="4595" spc="758">
                <a:solidFill>
                  <a:srgbClr val="F8F5ED"/>
                </a:solidFill>
                <a:latin typeface="Livvic"/>
                <a:ea typeface="Livvic"/>
                <a:cs typeface="Livvic"/>
                <a:sym typeface="Livvic"/>
              </a:rPr>
              <a:t>Little support for teachers</a:t>
            </a:r>
          </a:p>
          <a:p>
            <a:pPr marL="992217" lvl="1" indent="-496108" algn="l">
              <a:lnSpc>
                <a:spcPts val="6434"/>
              </a:lnSpc>
              <a:buFont typeface="Arial"/>
              <a:buChar char="•"/>
            </a:pPr>
            <a:r>
              <a:rPr lang="en-US" sz="4595" u="sng" spc="758">
                <a:solidFill>
                  <a:srgbClr val="F8F5ED"/>
                </a:solidFill>
                <a:latin typeface="Livvic"/>
                <a:ea typeface="Livvic"/>
                <a:cs typeface="Livvic"/>
                <a:sym typeface="Livvic"/>
                <a:hlinkClick r:id="rId4" tooltip="https://www.mismatch.org/2025/06/03/navigating-difficult-conversations-576/"/>
              </a:rPr>
              <a:t>Uneasy discussions </a:t>
            </a:r>
          </a:p>
          <a:p>
            <a:pPr marL="992217" lvl="1" indent="-496108" algn="l">
              <a:lnSpc>
                <a:spcPts val="6434"/>
              </a:lnSpc>
              <a:buFont typeface="Arial"/>
              <a:buChar char="•"/>
            </a:pPr>
            <a:r>
              <a:rPr lang="en-US" sz="4595" spc="758">
                <a:solidFill>
                  <a:srgbClr val="F8F5ED"/>
                </a:solidFill>
                <a:latin typeface="Livvic"/>
                <a:ea typeface="Livvic"/>
                <a:cs typeface="Livvic"/>
                <a:sym typeface="Livvic"/>
              </a:rPr>
              <a:t>Being no expert or political activist</a:t>
            </a:r>
          </a:p>
          <a:p>
            <a:pPr algn="l">
              <a:lnSpc>
                <a:spcPts val="6434"/>
              </a:lnSpc>
            </a:pPr>
            <a:endParaRPr lang="en-US" sz="4595" spc="758">
              <a:solidFill>
                <a:srgbClr val="F8F5ED"/>
              </a:solidFill>
              <a:latin typeface="Livvic"/>
              <a:ea typeface="Livvic"/>
              <a:cs typeface="Livvic"/>
              <a:sym typeface="Livvic"/>
            </a:endParaRPr>
          </a:p>
          <a:p>
            <a:pPr algn="l">
              <a:lnSpc>
                <a:spcPts val="6434"/>
              </a:lnSpc>
            </a:pPr>
            <a:endParaRPr lang="en-US" sz="4595" spc="758">
              <a:solidFill>
                <a:srgbClr val="F8F5ED"/>
              </a:solidFill>
              <a:latin typeface="Livvic"/>
              <a:ea typeface="Livvic"/>
              <a:cs typeface="Livvic"/>
              <a:sym typeface="Livvic"/>
            </a:endParaRPr>
          </a:p>
          <a:p>
            <a:pPr algn="l">
              <a:lnSpc>
                <a:spcPts val="6434"/>
              </a:lnSpc>
            </a:pPr>
            <a:endParaRPr lang="en-US" sz="4595" spc="758">
              <a:solidFill>
                <a:srgbClr val="F8F5ED"/>
              </a:solidFill>
              <a:latin typeface="Livvic"/>
              <a:ea typeface="Livvic"/>
              <a:cs typeface="Livvic"/>
              <a:sym typeface="Livvic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8F5E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3319086" y="1122154"/>
            <a:ext cx="11649827" cy="145440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ctr">
              <a:lnSpc>
                <a:spcPts val="11023"/>
              </a:lnSpc>
            </a:pPr>
            <a:r>
              <a:rPr lang="en-US" sz="8479" b="1">
                <a:solidFill>
                  <a:srgbClr val="B7B7A4"/>
                </a:solidFill>
                <a:latin typeface="Hatton Ultra-Bold"/>
                <a:ea typeface="Hatton Ultra-Bold"/>
                <a:cs typeface="Hatton Ultra-Bold"/>
                <a:sym typeface="Hatton Ultra-Bold"/>
              </a:rPr>
              <a:t>How to start</a:t>
            </a:r>
          </a:p>
        </p:txBody>
      </p:sp>
      <p:sp>
        <p:nvSpPr>
          <p:cNvPr id="3" name="Freeform 3"/>
          <p:cNvSpPr/>
          <p:nvPr/>
        </p:nvSpPr>
        <p:spPr>
          <a:xfrm>
            <a:off x="-2905876" y="5602246"/>
            <a:ext cx="7100397" cy="7728323"/>
          </a:xfrm>
          <a:custGeom>
            <a:avLst/>
            <a:gdLst/>
            <a:ahLst/>
            <a:cxnLst/>
            <a:rect l="l" t="t" r="r" b="b"/>
            <a:pathLst>
              <a:path w="7100397" h="7728323">
                <a:moveTo>
                  <a:pt x="0" y="0"/>
                </a:moveTo>
                <a:lnTo>
                  <a:pt x="7100396" y="0"/>
                </a:lnTo>
                <a:lnTo>
                  <a:pt x="7100396" y="7728323"/>
                </a:lnTo>
                <a:lnTo>
                  <a:pt x="0" y="7728323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cs-CZ"/>
          </a:p>
        </p:txBody>
      </p:sp>
      <p:grpSp>
        <p:nvGrpSpPr>
          <p:cNvPr id="4" name="Group 4"/>
          <p:cNvGrpSpPr/>
          <p:nvPr/>
        </p:nvGrpSpPr>
        <p:grpSpPr>
          <a:xfrm rot="-10800000">
            <a:off x="2527697" y="2576560"/>
            <a:ext cx="13232606" cy="6078590"/>
            <a:chOff x="0" y="0"/>
            <a:chExt cx="20494092" cy="9414259"/>
          </a:xfrm>
        </p:grpSpPr>
        <p:sp>
          <p:nvSpPr>
            <p:cNvPr id="5" name="Freeform 5"/>
            <p:cNvSpPr/>
            <p:nvPr/>
          </p:nvSpPr>
          <p:spPr>
            <a:xfrm>
              <a:off x="0" y="0"/>
              <a:ext cx="20494092" cy="9414259"/>
            </a:xfrm>
            <a:custGeom>
              <a:avLst/>
              <a:gdLst/>
              <a:ahLst/>
              <a:cxnLst/>
              <a:rect l="l" t="t" r="r" b="b"/>
              <a:pathLst>
                <a:path w="20494092" h="9414259">
                  <a:moveTo>
                    <a:pt x="20189292" y="0"/>
                  </a:moveTo>
                  <a:lnTo>
                    <a:pt x="304800" y="0"/>
                  </a:lnTo>
                  <a:cubicBezTo>
                    <a:pt x="135890" y="0"/>
                    <a:pt x="0" y="135890"/>
                    <a:pt x="0" y="304800"/>
                  </a:cubicBezTo>
                  <a:lnTo>
                    <a:pt x="0" y="9109459"/>
                  </a:lnTo>
                  <a:cubicBezTo>
                    <a:pt x="0" y="9278369"/>
                    <a:pt x="135890" y="9414259"/>
                    <a:pt x="304800" y="9414259"/>
                  </a:cubicBezTo>
                  <a:lnTo>
                    <a:pt x="20189292" y="9414259"/>
                  </a:lnTo>
                  <a:cubicBezTo>
                    <a:pt x="20358202" y="9414259"/>
                    <a:pt x="20494092" y="9278369"/>
                    <a:pt x="20494092" y="9109459"/>
                  </a:cubicBezTo>
                  <a:lnTo>
                    <a:pt x="20494092" y="304800"/>
                  </a:lnTo>
                  <a:cubicBezTo>
                    <a:pt x="20494092" y="135890"/>
                    <a:pt x="20358202" y="0"/>
                    <a:pt x="20189292" y="0"/>
                  </a:cubicBezTo>
                  <a:close/>
                </a:path>
              </a:pathLst>
            </a:custGeom>
            <a:solidFill>
              <a:srgbClr val="B7B7A4"/>
            </a:solidFill>
          </p:spPr>
          <p:txBody>
            <a:bodyPr/>
            <a:lstStyle/>
            <a:p>
              <a:endParaRPr lang="cs-CZ"/>
            </a:p>
          </p:txBody>
        </p:sp>
      </p:grpSp>
      <p:sp>
        <p:nvSpPr>
          <p:cNvPr id="6" name="Freeform 6"/>
          <p:cNvSpPr/>
          <p:nvPr/>
        </p:nvSpPr>
        <p:spPr>
          <a:xfrm rot="-7235371">
            <a:off x="13756529" y="-1188368"/>
            <a:ext cx="6211019" cy="4114800"/>
          </a:xfrm>
          <a:custGeom>
            <a:avLst/>
            <a:gdLst/>
            <a:ahLst/>
            <a:cxnLst/>
            <a:rect l="l" t="t" r="r" b="b"/>
            <a:pathLst>
              <a:path w="6211019" h="4114800">
                <a:moveTo>
                  <a:pt x="0" y="0"/>
                </a:moveTo>
                <a:lnTo>
                  <a:pt x="6211019" y="0"/>
                </a:lnTo>
                <a:lnTo>
                  <a:pt x="6211019" y="4114800"/>
                </a:lnTo>
                <a:lnTo>
                  <a:pt x="0" y="4114800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cs-CZ"/>
          </a:p>
        </p:txBody>
      </p:sp>
      <p:sp>
        <p:nvSpPr>
          <p:cNvPr id="7" name="TextBox 7"/>
          <p:cNvSpPr txBox="1"/>
          <p:nvPr/>
        </p:nvSpPr>
        <p:spPr>
          <a:xfrm>
            <a:off x="2527697" y="2771141"/>
            <a:ext cx="12666363" cy="721105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885195" lvl="1" indent="-442598" algn="l">
              <a:lnSpc>
                <a:spcPts val="5740"/>
              </a:lnSpc>
              <a:buFont typeface="Arial"/>
              <a:buChar char="•"/>
            </a:pPr>
            <a:r>
              <a:rPr lang="en-US" sz="4100" spc="676">
                <a:solidFill>
                  <a:srgbClr val="F8F5ED"/>
                </a:solidFill>
                <a:latin typeface="Livvic"/>
                <a:ea typeface="Livvic"/>
                <a:cs typeface="Livvic"/>
                <a:sym typeface="Livvic"/>
              </a:rPr>
              <a:t>Set the stage with debates and rules</a:t>
            </a:r>
          </a:p>
          <a:p>
            <a:pPr marL="885195" lvl="1" indent="-442598" algn="l">
              <a:lnSpc>
                <a:spcPts val="5740"/>
              </a:lnSpc>
              <a:buFont typeface="Arial"/>
              <a:buChar char="•"/>
            </a:pPr>
            <a:r>
              <a:rPr lang="en-US" sz="4100" spc="676">
                <a:solidFill>
                  <a:srgbClr val="F8F5ED"/>
                </a:solidFill>
                <a:latin typeface="Livvic"/>
                <a:ea typeface="Livvic"/>
                <a:cs typeface="Livvic"/>
                <a:sym typeface="Livvic"/>
              </a:rPr>
              <a:t>Start with topics that you are familiar and comfortable with</a:t>
            </a:r>
          </a:p>
          <a:p>
            <a:pPr marL="885195" lvl="1" indent="-442598" algn="l">
              <a:lnSpc>
                <a:spcPts val="5740"/>
              </a:lnSpc>
              <a:buFont typeface="Arial"/>
              <a:buChar char="•"/>
            </a:pPr>
            <a:r>
              <a:rPr lang="en-US" sz="4100" spc="676">
                <a:solidFill>
                  <a:srgbClr val="F8F5ED"/>
                </a:solidFill>
                <a:latin typeface="Livvic"/>
                <a:ea typeface="Livvic"/>
                <a:cs typeface="Livvic"/>
                <a:sym typeface="Livvic"/>
              </a:rPr>
              <a:t>Do not get discouraged if the lesson does not go according to plan</a:t>
            </a:r>
          </a:p>
          <a:p>
            <a:pPr marL="885195" lvl="1" indent="-442598" algn="l">
              <a:lnSpc>
                <a:spcPts val="5740"/>
              </a:lnSpc>
              <a:buFont typeface="Arial"/>
              <a:buChar char="•"/>
            </a:pPr>
            <a:r>
              <a:rPr lang="en-US" sz="4100" spc="676">
                <a:solidFill>
                  <a:srgbClr val="F8F5ED"/>
                </a:solidFill>
                <a:latin typeface="Livvic"/>
                <a:ea typeface="Livvic"/>
                <a:cs typeface="Livvic"/>
                <a:sym typeface="Livvic"/>
              </a:rPr>
              <a:t>Be aware of your own bias: </a:t>
            </a:r>
            <a:r>
              <a:rPr lang="en-US" sz="4100" u="sng" spc="676">
                <a:solidFill>
                  <a:srgbClr val="F8F5ED"/>
                </a:solidFill>
                <a:latin typeface="Livvic"/>
                <a:ea typeface="Livvic"/>
                <a:cs typeface="Livvic"/>
                <a:sym typeface="Livvic"/>
                <a:hlinkClick r:id="rId6" tooltip="https://www.allsides.com/rate-your-bias"/>
              </a:rPr>
              <a:t>https://www.allsides.com/rate-your-bias</a:t>
            </a:r>
          </a:p>
          <a:p>
            <a:pPr algn="l">
              <a:lnSpc>
                <a:spcPts val="5740"/>
              </a:lnSpc>
            </a:pPr>
            <a:endParaRPr lang="en-US" sz="4100" u="sng" spc="676">
              <a:solidFill>
                <a:srgbClr val="F8F5ED"/>
              </a:solidFill>
              <a:latin typeface="Livvic"/>
              <a:ea typeface="Livvic"/>
              <a:cs typeface="Livvic"/>
              <a:sym typeface="Livvic"/>
              <a:hlinkClick r:id="rId6" tooltip="https://www.allsides.com/rate-your-bias"/>
            </a:endParaRPr>
          </a:p>
          <a:p>
            <a:pPr algn="l">
              <a:lnSpc>
                <a:spcPts val="5740"/>
              </a:lnSpc>
            </a:pPr>
            <a:endParaRPr lang="en-US" sz="4100" u="sng" spc="676">
              <a:solidFill>
                <a:srgbClr val="F8F5ED"/>
              </a:solidFill>
              <a:latin typeface="Livvic"/>
              <a:ea typeface="Livvic"/>
              <a:cs typeface="Livvic"/>
              <a:sym typeface="Livvic"/>
              <a:hlinkClick r:id="rId6" tooltip="https://www.allsides.com/rate-your-bias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8F5E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-2267206" y="-1810893"/>
            <a:ext cx="7100397" cy="7728323"/>
          </a:xfrm>
          <a:custGeom>
            <a:avLst/>
            <a:gdLst/>
            <a:ahLst/>
            <a:cxnLst/>
            <a:rect l="l" t="t" r="r" b="b"/>
            <a:pathLst>
              <a:path w="7100397" h="7728323">
                <a:moveTo>
                  <a:pt x="0" y="0"/>
                </a:moveTo>
                <a:lnTo>
                  <a:pt x="7100397" y="0"/>
                </a:lnTo>
                <a:lnTo>
                  <a:pt x="7100397" y="7728323"/>
                </a:lnTo>
                <a:lnTo>
                  <a:pt x="0" y="7728323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cs-CZ"/>
          </a:p>
        </p:txBody>
      </p:sp>
      <p:sp>
        <p:nvSpPr>
          <p:cNvPr id="3" name="TextBox 3"/>
          <p:cNvSpPr txBox="1"/>
          <p:nvPr/>
        </p:nvSpPr>
        <p:spPr>
          <a:xfrm>
            <a:off x="3319086" y="1122154"/>
            <a:ext cx="11649827" cy="145440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ctr">
              <a:lnSpc>
                <a:spcPts val="11023"/>
              </a:lnSpc>
            </a:pPr>
            <a:r>
              <a:rPr lang="en-US" sz="8479" b="1">
                <a:solidFill>
                  <a:srgbClr val="BF7343"/>
                </a:solidFill>
                <a:latin typeface="Hatton Ultra-Bold"/>
                <a:ea typeface="Hatton Ultra-Bold"/>
                <a:cs typeface="Hatton Ultra-Bold"/>
                <a:sym typeface="Hatton Ultra-Bold"/>
              </a:rPr>
              <a:t>Topics to cover</a:t>
            </a:r>
          </a:p>
        </p:txBody>
      </p:sp>
      <p:sp>
        <p:nvSpPr>
          <p:cNvPr id="4" name="Freeform 4"/>
          <p:cNvSpPr/>
          <p:nvPr/>
        </p:nvSpPr>
        <p:spPr>
          <a:xfrm>
            <a:off x="13271678" y="6964736"/>
            <a:ext cx="6923966" cy="4587128"/>
          </a:xfrm>
          <a:custGeom>
            <a:avLst/>
            <a:gdLst/>
            <a:ahLst/>
            <a:cxnLst/>
            <a:rect l="l" t="t" r="r" b="b"/>
            <a:pathLst>
              <a:path w="6923966" h="4587128">
                <a:moveTo>
                  <a:pt x="0" y="0"/>
                </a:moveTo>
                <a:lnTo>
                  <a:pt x="6923966" y="0"/>
                </a:lnTo>
                <a:lnTo>
                  <a:pt x="6923966" y="4587128"/>
                </a:lnTo>
                <a:lnTo>
                  <a:pt x="0" y="4587128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cs-CZ"/>
          </a:p>
        </p:txBody>
      </p:sp>
      <p:grpSp>
        <p:nvGrpSpPr>
          <p:cNvPr id="5" name="Group 5"/>
          <p:cNvGrpSpPr/>
          <p:nvPr/>
        </p:nvGrpSpPr>
        <p:grpSpPr>
          <a:xfrm rot="-10800000">
            <a:off x="1386390" y="2576560"/>
            <a:ext cx="15515220" cy="7295608"/>
            <a:chOff x="0" y="0"/>
            <a:chExt cx="22007429" cy="10348392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22007429" cy="10348392"/>
            </a:xfrm>
            <a:custGeom>
              <a:avLst/>
              <a:gdLst/>
              <a:ahLst/>
              <a:cxnLst/>
              <a:rect l="l" t="t" r="r" b="b"/>
              <a:pathLst>
                <a:path w="22007429" h="10348392">
                  <a:moveTo>
                    <a:pt x="21702629" y="0"/>
                  </a:moveTo>
                  <a:lnTo>
                    <a:pt x="304800" y="0"/>
                  </a:lnTo>
                  <a:cubicBezTo>
                    <a:pt x="135890" y="0"/>
                    <a:pt x="0" y="135890"/>
                    <a:pt x="0" y="304800"/>
                  </a:cubicBezTo>
                  <a:lnTo>
                    <a:pt x="0" y="10043592"/>
                  </a:lnTo>
                  <a:cubicBezTo>
                    <a:pt x="0" y="10212502"/>
                    <a:pt x="135890" y="10348392"/>
                    <a:pt x="304800" y="10348392"/>
                  </a:cubicBezTo>
                  <a:lnTo>
                    <a:pt x="21702629" y="10348392"/>
                  </a:lnTo>
                  <a:cubicBezTo>
                    <a:pt x="21871539" y="10348392"/>
                    <a:pt x="22007429" y="10212502"/>
                    <a:pt x="22007429" y="10043592"/>
                  </a:cubicBezTo>
                  <a:lnTo>
                    <a:pt x="22007429" y="304800"/>
                  </a:lnTo>
                  <a:cubicBezTo>
                    <a:pt x="22007429" y="135890"/>
                    <a:pt x="21871539" y="0"/>
                    <a:pt x="21702629" y="0"/>
                  </a:cubicBezTo>
                  <a:close/>
                </a:path>
              </a:pathLst>
            </a:custGeom>
            <a:solidFill>
              <a:srgbClr val="DDBEA9"/>
            </a:solidFill>
          </p:spPr>
          <p:txBody>
            <a:bodyPr/>
            <a:lstStyle/>
            <a:p>
              <a:endParaRPr lang="cs-CZ"/>
            </a:p>
          </p:txBody>
        </p:sp>
      </p:grpSp>
      <p:sp>
        <p:nvSpPr>
          <p:cNvPr id="7" name="TextBox 7"/>
          <p:cNvSpPr txBox="1"/>
          <p:nvPr/>
        </p:nvSpPr>
        <p:spPr>
          <a:xfrm>
            <a:off x="3141984" y="2301938"/>
            <a:ext cx="11584489" cy="924992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5249"/>
              </a:lnSpc>
            </a:pPr>
            <a:endParaRPr/>
          </a:p>
          <a:p>
            <a:pPr algn="l">
              <a:lnSpc>
                <a:spcPts val="5249"/>
              </a:lnSpc>
            </a:pPr>
            <a:endParaRPr/>
          </a:p>
          <a:p>
            <a:pPr marL="809588" lvl="1" indent="-404794" algn="l">
              <a:lnSpc>
                <a:spcPts val="5249"/>
              </a:lnSpc>
              <a:buFont typeface="Arial"/>
              <a:buChar char="•"/>
            </a:pPr>
            <a:r>
              <a:rPr lang="en-US" sz="3749" spc="618">
                <a:solidFill>
                  <a:srgbClr val="F8F5ED"/>
                </a:solidFill>
                <a:latin typeface="Livvic"/>
                <a:ea typeface="Livvic"/>
                <a:cs typeface="Livvic"/>
                <a:sym typeface="Livvic"/>
              </a:rPr>
              <a:t>Exploring bias in a news item</a:t>
            </a:r>
          </a:p>
          <a:p>
            <a:pPr marL="809588" lvl="1" indent="-404794" algn="l">
              <a:lnSpc>
                <a:spcPts val="5249"/>
              </a:lnSpc>
              <a:buFont typeface="Arial"/>
              <a:buChar char="•"/>
            </a:pPr>
            <a:r>
              <a:rPr lang="en-US" sz="3749" spc="618">
                <a:solidFill>
                  <a:srgbClr val="F8F5ED"/>
                </a:solidFill>
                <a:latin typeface="Livvic"/>
                <a:ea typeface="Livvic"/>
                <a:cs typeface="Livvic"/>
                <a:sym typeface="Livvic"/>
              </a:rPr>
              <a:t>Word choice (loaded language)</a:t>
            </a:r>
          </a:p>
          <a:p>
            <a:pPr marL="809588" lvl="1" indent="-404794" algn="l">
              <a:lnSpc>
                <a:spcPts val="5249"/>
              </a:lnSpc>
              <a:buFont typeface="Arial"/>
              <a:buChar char="•"/>
            </a:pPr>
            <a:r>
              <a:rPr lang="en-US" sz="3749" spc="618">
                <a:solidFill>
                  <a:srgbClr val="F8F5ED"/>
                </a:solidFill>
                <a:latin typeface="Livvic"/>
                <a:ea typeface="Livvic"/>
                <a:cs typeface="Livvic"/>
                <a:sym typeface="Livvic"/>
              </a:rPr>
              <a:t>Headlines</a:t>
            </a:r>
          </a:p>
          <a:p>
            <a:pPr marL="809588" lvl="1" indent="-404794" algn="l">
              <a:lnSpc>
                <a:spcPts val="5249"/>
              </a:lnSpc>
              <a:buFont typeface="Arial"/>
              <a:buChar char="•"/>
            </a:pPr>
            <a:r>
              <a:rPr lang="en-US" sz="3749" spc="618">
                <a:solidFill>
                  <a:srgbClr val="F8F5ED"/>
                </a:solidFill>
                <a:latin typeface="Livvic"/>
                <a:ea typeface="Livvic"/>
                <a:cs typeface="Livvic"/>
                <a:sym typeface="Livvic"/>
              </a:rPr>
              <a:t>Comparing a news item through various sources</a:t>
            </a:r>
          </a:p>
          <a:p>
            <a:pPr marL="809588" lvl="1" indent="-404794" algn="l">
              <a:lnSpc>
                <a:spcPts val="5249"/>
              </a:lnSpc>
              <a:buFont typeface="Arial"/>
              <a:buChar char="•"/>
            </a:pPr>
            <a:r>
              <a:rPr lang="en-US" sz="3749" spc="618">
                <a:solidFill>
                  <a:srgbClr val="F8F5ED"/>
                </a:solidFill>
                <a:latin typeface="Livvic"/>
                <a:ea typeface="Livvic"/>
                <a:cs typeface="Livvic"/>
                <a:sym typeface="Livvic"/>
              </a:rPr>
              <a:t>Checking for fakes or hoaxes (Fact checking sites)</a:t>
            </a:r>
          </a:p>
          <a:p>
            <a:pPr marL="809588" lvl="1" indent="-404794" algn="l">
              <a:lnSpc>
                <a:spcPts val="5249"/>
              </a:lnSpc>
              <a:buFont typeface="Arial"/>
              <a:buChar char="•"/>
            </a:pPr>
            <a:r>
              <a:rPr lang="en-US" sz="3749" spc="618">
                <a:solidFill>
                  <a:srgbClr val="F8F5ED"/>
                </a:solidFill>
                <a:latin typeface="Livvic"/>
                <a:ea typeface="Livvic"/>
                <a:cs typeface="Livvic"/>
                <a:sym typeface="Livvic"/>
              </a:rPr>
              <a:t>Understanding political leanings of a news outlet</a:t>
            </a:r>
          </a:p>
          <a:p>
            <a:pPr algn="l">
              <a:lnSpc>
                <a:spcPts val="5249"/>
              </a:lnSpc>
            </a:pPr>
            <a:endParaRPr lang="en-US" sz="3749" spc="618">
              <a:solidFill>
                <a:srgbClr val="F8F5ED"/>
              </a:solidFill>
              <a:latin typeface="Livvic"/>
              <a:ea typeface="Livvic"/>
              <a:cs typeface="Livvic"/>
              <a:sym typeface="Livvic"/>
            </a:endParaRPr>
          </a:p>
          <a:p>
            <a:pPr algn="l">
              <a:lnSpc>
                <a:spcPts val="5249"/>
              </a:lnSpc>
            </a:pPr>
            <a:endParaRPr lang="en-US" sz="3749" spc="618">
              <a:solidFill>
                <a:srgbClr val="F8F5ED"/>
              </a:solidFill>
              <a:latin typeface="Livvic"/>
              <a:ea typeface="Livvic"/>
              <a:cs typeface="Livvic"/>
              <a:sym typeface="Livvic"/>
            </a:endParaRPr>
          </a:p>
          <a:p>
            <a:pPr algn="l">
              <a:lnSpc>
                <a:spcPts val="5249"/>
              </a:lnSpc>
            </a:pPr>
            <a:endParaRPr lang="en-US" sz="3749" spc="618">
              <a:solidFill>
                <a:srgbClr val="F8F5ED"/>
              </a:solidFill>
              <a:latin typeface="Livvic"/>
              <a:ea typeface="Livvic"/>
              <a:cs typeface="Livvic"/>
              <a:sym typeface="Livvic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8F5E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1376574" y="1122154"/>
            <a:ext cx="16911426" cy="145440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ctr">
              <a:lnSpc>
                <a:spcPts val="11023"/>
              </a:lnSpc>
            </a:pPr>
            <a:r>
              <a:rPr lang="en-US" sz="8479" b="1">
                <a:solidFill>
                  <a:srgbClr val="B7B7A4"/>
                </a:solidFill>
                <a:latin typeface="Hatton Ultra-Bold"/>
                <a:ea typeface="Hatton Ultra-Bold"/>
                <a:cs typeface="Hatton Ultra-Bold"/>
                <a:sym typeface="Hatton Ultra-Bold"/>
              </a:rPr>
              <a:t>Exploring bias</a:t>
            </a:r>
          </a:p>
        </p:txBody>
      </p:sp>
      <p:sp>
        <p:nvSpPr>
          <p:cNvPr id="3" name="Freeform 3"/>
          <p:cNvSpPr/>
          <p:nvPr/>
        </p:nvSpPr>
        <p:spPr>
          <a:xfrm>
            <a:off x="-2905876" y="5602246"/>
            <a:ext cx="7100397" cy="7728323"/>
          </a:xfrm>
          <a:custGeom>
            <a:avLst/>
            <a:gdLst/>
            <a:ahLst/>
            <a:cxnLst/>
            <a:rect l="l" t="t" r="r" b="b"/>
            <a:pathLst>
              <a:path w="7100397" h="7728323">
                <a:moveTo>
                  <a:pt x="0" y="0"/>
                </a:moveTo>
                <a:lnTo>
                  <a:pt x="7100396" y="0"/>
                </a:lnTo>
                <a:lnTo>
                  <a:pt x="7100396" y="7728323"/>
                </a:lnTo>
                <a:lnTo>
                  <a:pt x="0" y="7728323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cs-CZ"/>
          </a:p>
        </p:txBody>
      </p:sp>
      <p:grpSp>
        <p:nvGrpSpPr>
          <p:cNvPr id="4" name="Group 4"/>
          <p:cNvGrpSpPr/>
          <p:nvPr/>
        </p:nvGrpSpPr>
        <p:grpSpPr>
          <a:xfrm rot="-10800000">
            <a:off x="3457914" y="3387817"/>
            <a:ext cx="13232606" cy="6078590"/>
            <a:chOff x="0" y="0"/>
            <a:chExt cx="20494092" cy="9414259"/>
          </a:xfrm>
        </p:grpSpPr>
        <p:sp>
          <p:nvSpPr>
            <p:cNvPr id="5" name="Freeform 5">
              <a:hlinkClick r:id="rId4" tooltip="https://mediabiasfactcheck.com/left-vs-right-bias-how-we-rate-the-bias-of-media-sources/"/>
            </p:cNvPr>
            <p:cNvSpPr/>
            <p:nvPr/>
          </p:nvSpPr>
          <p:spPr>
            <a:xfrm>
              <a:off x="0" y="0"/>
              <a:ext cx="20494092" cy="9414259"/>
            </a:xfrm>
            <a:custGeom>
              <a:avLst/>
              <a:gdLst/>
              <a:ahLst/>
              <a:cxnLst/>
              <a:rect l="l" t="t" r="r" b="b"/>
              <a:pathLst>
                <a:path w="20494092" h="9414259">
                  <a:moveTo>
                    <a:pt x="20189292" y="0"/>
                  </a:moveTo>
                  <a:lnTo>
                    <a:pt x="304800" y="0"/>
                  </a:lnTo>
                  <a:cubicBezTo>
                    <a:pt x="135890" y="0"/>
                    <a:pt x="0" y="135890"/>
                    <a:pt x="0" y="304800"/>
                  </a:cubicBezTo>
                  <a:lnTo>
                    <a:pt x="0" y="9109459"/>
                  </a:lnTo>
                  <a:cubicBezTo>
                    <a:pt x="0" y="9278369"/>
                    <a:pt x="135890" y="9414259"/>
                    <a:pt x="304800" y="9414259"/>
                  </a:cubicBezTo>
                  <a:lnTo>
                    <a:pt x="20189292" y="9414259"/>
                  </a:lnTo>
                  <a:cubicBezTo>
                    <a:pt x="20358202" y="9414259"/>
                    <a:pt x="20494092" y="9278369"/>
                    <a:pt x="20494092" y="9109459"/>
                  </a:cubicBezTo>
                  <a:lnTo>
                    <a:pt x="20494092" y="304800"/>
                  </a:lnTo>
                  <a:cubicBezTo>
                    <a:pt x="20494092" y="135890"/>
                    <a:pt x="20358202" y="0"/>
                    <a:pt x="20189292" y="0"/>
                  </a:cubicBezTo>
                  <a:close/>
                </a:path>
              </a:pathLst>
            </a:custGeom>
            <a:solidFill>
              <a:srgbClr val="B7B7A4"/>
            </a:solidFill>
          </p:spPr>
          <p:txBody>
            <a:bodyPr/>
            <a:lstStyle/>
            <a:p>
              <a:endParaRPr lang="cs-CZ"/>
            </a:p>
          </p:txBody>
        </p:sp>
      </p:grpSp>
      <p:sp>
        <p:nvSpPr>
          <p:cNvPr id="6" name="Freeform 6"/>
          <p:cNvSpPr/>
          <p:nvPr/>
        </p:nvSpPr>
        <p:spPr>
          <a:xfrm rot="-7235371">
            <a:off x="13756529" y="-1188368"/>
            <a:ext cx="6211019" cy="4114800"/>
          </a:xfrm>
          <a:custGeom>
            <a:avLst/>
            <a:gdLst/>
            <a:ahLst/>
            <a:cxnLst/>
            <a:rect l="l" t="t" r="r" b="b"/>
            <a:pathLst>
              <a:path w="6211019" h="4114800">
                <a:moveTo>
                  <a:pt x="0" y="0"/>
                </a:moveTo>
                <a:lnTo>
                  <a:pt x="6211019" y="0"/>
                </a:lnTo>
                <a:lnTo>
                  <a:pt x="6211019" y="4114800"/>
                </a:lnTo>
                <a:lnTo>
                  <a:pt x="0" y="4114800"/>
                </a:lnTo>
                <a:lnTo>
                  <a:pt x="0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cs-CZ"/>
          </a:p>
        </p:txBody>
      </p:sp>
      <p:sp>
        <p:nvSpPr>
          <p:cNvPr id="7" name="TextBox 7"/>
          <p:cNvSpPr txBox="1"/>
          <p:nvPr/>
        </p:nvSpPr>
        <p:spPr>
          <a:xfrm>
            <a:off x="4194520" y="3683734"/>
            <a:ext cx="12070241" cy="54679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843536" lvl="1" indent="-421768" algn="l">
              <a:lnSpc>
                <a:spcPts val="5469"/>
              </a:lnSpc>
              <a:buFont typeface="Arial"/>
              <a:buChar char="•"/>
            </a:pPr>
            <a:r>
              <a:rPr lang="en-US" sz="3907" u="sng" spc="644">
                <a:solidFill>
                  <a:srgbClr val="F8F5ED"/>
                </a:solidFill>
                <a:latin typeface="Livvic"/>
                <a:ea typeface="Livvic"/>
                <a:cs typeface="Livvic"/>
                <a:sym typeface="Livvic"/>
                <a:hlinkClick r:id="rId4" tooltip="https://mediabiasfactcheck.com/left-vs-right-bias-how-we-rate-the-bias-of-media-sources/"/>
              </a:rPr>
              <a:t>https://mediabiasfactcheck.com/left-vs-right-bias-how-we-rate-the-bias-of-media-sources/</a:t>
            </a:r>
          </a:p>
          <a:p>
            <a:pPr marL="843536" lvl="1" indent="-421768" algn="l">
              <a:lnSpc>
                <a:spcPts val="5469"/>
              </a:lnSpc>
              <a:buFont typeface="Arial"/>
              <a:buChar char="•"/>
            </a:pPr>
            <a:r>
              <a:rPr lang="en-US" sz="3907" spc="644">
                <a:solidFill>
                  <a:srgbClr val="F8F5ED"/>
                </a:solidFill>
                <a:latin typeface="Livvic"/>
                <a:ea typeface="Livvic"/>
                <a:cs typeface="Livvic"/>
                <a:sym typeface="Livvic"/>
              </a:rPr>
              <a:t>Spin (technique of presenting facts to influence how they are perceived )</a:t>
            </a:r>
          </a:p>
          <a:p>
            <a:pPr marL="843536" lvl="1" indent="-421768" algn="l">
              <a:lnSpc>
                <a:spcPts val="5469"/>
              </a:lnSpc>
              <a:buFont typeface="Arial"/>
              <a:buChar char="•"/>
            </a:pPr>
            <a:r>
              <a:rPr lang="en-US" sz="3907" spc="644">
                <a:solidFill>
                  <a:srgbClr val="F8F5ED"/>
                </a:solidFill>
                <a:latin typeface="Livvic"/>
                <a:ea typeface="Livvic"/>
                <a:cs typeface="Livvic"/>
                <a:sym typeface="Livvic"/>
              </a:rPr>
              <a:t>Slant (telling only parts of a story to support one side)</a:t>
            </a:r>
          </a:p>
          <a:p>
            <a:pPr algn="l">
              <a:lnSpc>
                <a:spcPts val="5469"/>
              </a:lnSpc>
            </a:pPr>
            <a:endParaRPr lang="en-US" sz="3907" spc="644">
              <a:solidFill>
                <a:srgbClr val="F8F5ED"/>
              </a:solidFill>
              <a:latin typeface="Livvic"/>
              <a:ea typeface="Livvic"/>
              <a:cs typeface="Livvic"/>
              <a:sym typeface="Livvic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8F5E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-2267206" y="-1810893"/>
            <a:ext cx="7100397" cy="7728323"/>
          </a:xfrm>
          <a:custGeom>
            <a:avLst/>
            <a:gdLst/>
            <a:ahLst/>
            <a:cxnLst/>
            <a:rect l="l" t="t" r="r" b="b"/>
            <a:pathLst>
              <a:path w="7100397" h="7728323">
                <a:moveTo>
                  <a:pt x="0" y="0"/>
                </a:moveTo>
                <a:lnTo>
                  <a:pt x="7100397" y="0"/>
                </a:lnTo>
                <a:lnTo>
                  <a:pt x="7100397" y="7728323"/>
                </a:lnTo>
                <a:lnTo>
                  <a:pt x="0" y="7728323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cs-CZ"/>
          </a:p>
        </p:txBody>
      </p:sp>
      <p:sp>
        <p:nvSpPr>
          <p:cNvPr id="3" name="TextBox 3"/>
          <p:cNvSpPr txBox="1"/>
          <p:nvPr/>
        </p:nvSpPr>
        <p:spPr>
          <a:xfrm>
            <a:off x="2033198" y="211581"/>
            <a:ext cx="15226102" cy="284505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ctr">
              <a:lnSpc>
                <a:spcPts val="11023"/>
              </a:lnSpc>
            </a:pPr>
            <a:r>
              <a:rPr lang="en-US" sz="8479" b="1">
                <a:solidFill>
                  <a:srgbClr val="BF7343"/>
                </a:solidFill>
                <a:latin typeface="Hatton Ultra-Bold"/>
                <a:ea typeface="Hatton Ultra-Bold"/>
                <a:cs typeface="Hatton Ultra-Bold"/>
                <a:sym typeface="Hatton Ultra-Bold"/>
              </a:rPr>
              <a:t>Spin the story so it sounds positive</a:t>
            </a:r>
          </a:p>
        </p:txBody>
      </p:sp>
      <p:sp>
        <p:nvSpPr>
          <p:cNvPr id="4" name="Freeform 4"/>
          <p:cNvSpPr/>
          <p:nvPr/>
        </p:nvSpPr>
        <p:spPr>
          <a:xfrm>
            <a:off x="13271678" y="6964736"/>
            <a:ext cx="6923966" cy="4587128"/>
          </a:xfrm>
          <a:custGeom>
            <a:avLst/>
            <a:gdLst/>
            <a:ahLst/>
            <a:cxnLst/>
            <a:rect l="l" t="t" r="r" b="b"/>
            <a:pathLst>
              <a:path w="6923966" h="4587128">
                <a:moveTo>
                  <a:pt x="0" y="0"/>
                </a:moveTo>
                <a:lnTo>
                  <a:pt x="6923966" y="0"/>
                </a:lnTo>
                <a:lnTo>
                  <a:pt x="6923966" y="4587128"/>
                </a:lnTo>
                <a:lnTo>
                  <a:pt x="0" y="4587128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cs-CZ"/>
          </a:p>
        </p:txBody>
      </p:sp>
      <p:grpSp>
        <p:nvGrpSpPr>
          <p:cNvPr id="5" name="Group 5"/>
          <p:cNvGrpSpPr/>
          <p:nvPr/>
        </p:nvGrpSpPr>
        <p:grpSpPr>
          <a:xfrm rot="-10800000">
            <a:off x="3223478" y="3218035"/>
            <a:ext cx="12845542" cy="6040265"/>
            <a:chOff x="0" y="0"/>
            <a:chExt cx="22007429" cy="10348392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22007429" cy="10348392"/>
            </a:xfrm>
            <a:custGeom>
              <a:avLst/>
              <a:gdLst/>
              <a:ahLst/>
              <a:cxnLst/>
              <a:rect l="l" t="t" r="r" b="b"/>
              <a:pathLst>
                <a:path w="22007429" h="10348392">
                  <a:moveTo>
                    <a:pt x="21702629" y="0"/>
                  </a:moveTo>
                  <a:lnTo>
                    <a:pt x="304800" y="0"/>
                  </a:lnTo>
                  <a:cubicBezTo>
                    <a:pt x="135890" y="0"/>
                    <a:pt x="0" y="135890"/>
                    <a:pt x="0" y="304800"/>
                  </a:cubicBezTo>
                  <a:lnTo>
                    <a:pt x="0" y="10043592"/>
                  </a:lnTo>
                  <a:cubicBezTo>
                    <a:pt x="0" y="10212502"/>
                    <a:pt x="135890" y="10348392"/>
                    <a:pt x="304800" y="10348392"/>
                  </a:cubicBezTo>
                  <a:lnTo>
                    <a:pt x="21702629" y="10348392"/>
                  </a:lnTo>
                  <a:cubicBezTo>
                    <a:pt x="21871539" y="10348392"/>
                    <a:pt x="22007429" y="10212502"/>
                    <a:pt x="22007429" y="10043592"/>
                  </a:cubicBezTo>
                  <a:lnTo>
                    <a:pt x="22007429" y="304800"/>
                  </a:lnTo>
                  <a:cubicBezTo>
                    <a:pt x="22007429" y="135890"/>
                    <a:pt x="21871539" y="0"/>
                    <a:pt x="21702629" y="0"/>
                  </a:cubicBezTo>
                  <a:close/>
                </a:path>
              </a:pathLst>
            </a:custGeom>
            <a:solidFill>
              <a:srgbClr val="DDBEA9"/>
            </a:solidFill>
          </p:spPr>
          <p:txBody>
            <a:bodyPr/>
            <a:lstStyle/>
            <a:p>
              <a:endParaRPr lang="cs-CZ"/>
            </a:p>
          </p:txBody>
        </p:sp>
      </p:grpSp>
      <p:sp>
        <p:nvSpPr>
          <p:cNvPr id="7" name="TextBox 7"/>
          <p:cNvSpPr txBox="1"/>
          <p:nvPr/>
        </p:nvSpPr>
        <p:spPr>
          <a:xfrm>
            <a:off x="3057052" y="4042338"/>
            <a:ext cx="12666363" cy="484885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5740"/>
              </a:lnSpc>
            </a:pPr>
            <a:endParaRPr/>
          </a:p>
          <a:p>
            <a:pPr marL="1209037" lvl="1" indent="-604519" algn="l">
              <a:lnSpc>
                <a:spcPts val="7839"/>
              </a:lnSpc>
              <a:buFont typeface="Arial"/>
              <a:buChar char="•"/>
            </a:pPr>
            <a:r>
              <a:rPr lang="en-US" sz="5599" b="1" spc="923">
                <a:solidFill>
                  <a:srgbClr val="F8F5ED"/>
                </a:solidFill>
                <a:latin typeface="Livvic Bold"/>
                <a:ea typeface="Livvic Bold"/>
                <a:cs typeface="Livvic Bold"/>
                <a:sym typeface="Livvic Bold"/>
              </a:rPr>
              <a:t>Activists disrupt city center, blocking traffic</a:t>
            </a:r>
          </a:p>
          <a:p>
            <a:pPr algn="l">
              <a:lnSpc>
                <a:spcPts val="5740"/>
              </a:lnSpc>
            </a:pPr>
            <a:endParaRPr lang="en-US" sz="5599" b="1" spc="923">
              <a:solidFill>
                <a:srgbClr val="F8F5ED"/>
              </a:solidFill>
              <a:latin typeface="Livvic Bold"/>
              <a:ea typeface="Livvic Bold"/>
              <a:cs typeface="Livvic Bold"/>
              <a:sym typeface="Livvic Bold"/>
            </a:endParaRPr>
          </a:p>
          <a:p>
            <a:pPr algn="l">
              <a:lnSpc>
                <a:spcPts val="5740"/>
              </a:lnSpc>
            </a:pPr>
            <a:endParaRPr lang="en-US" sz="5599" b="1" spc="923">
              <a:solidFill>
                <a:srgbClr val="F8F5ED"/>
              </a:solidFill>
              <a:latin typeface="Livvic Bold"/>
              <a:ea typeface="Livvic Bold"/>
              <a:cs typeface="Livvic Bold"/>
              <a:sym typeface="Livvic Bold"/>
            </a:endParaRPr>
          </a:p>
          <a:p>
            <a:pPr algn="l">
              <a:lnSpc>
                <a:spcPts val="5740"/>
              </a:lnSpc>
            </a:pPr>
            <a:endParaRPr lang="en-US" sz="5599" b="1" spc="923">
              <a:solidFill>
                <a:srgbClr val="F8F5ED"/>
              </a:solidFill>
              <a:latin typeface="Livvic Bold"/>
              <a:ea typeface="Livvic Bold"/>
              <a:cs typeface="Livvic Bold"/>
              <a:sym typeface="Livvic Bold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8F5E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1376574" y="1122154"/>
            <a:ext cx="16911426" cy="145440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ctr">
              <a:lnSpc>
                <a:spcPts val="11023"/>
              </a:lnSpc>
            </a:pPr>
            <a:r>
              <a:rPr lang="en-US" sz="8479" b="1">
                <a:solidFill>
                  <a:srgbClr val="B7B7A4"/>
                </a:solidFill>
                <a:latin typeface="Hatton Ultra-Bold"/>
                <a:ea typeface="Hatton Ultra-Bold"/>
                <a:cs typeface="Hatton Ultra-Bold"/>
                <a:sym typeface="Hatton Ultra-Bold"/>
              </a:rPr>
              <a:t>Misleading headlines</a:t>
            </a:r>
          </a:p>
        </p:txBody>
      </p:sp>
      <p:sp>
        <p:nvSpPr>
          <p:cNvPr id="3" name="Freeform 3"/>
          <p:cNvSpPr/>
          <p:nvPr/>
        </p:nvSpPr>
        <p:spPr>
          <a:xfrm>
            <a:off x="-2905876" y="5602246"/>
            <a:ext cx="7100397" cy="7728323"/>
          </a:xfrm>
          <a:custGeom>
            <a:avLst/>
            <a:gdLst/>
            <a:ahLst/>
            <a:cxnLst/>
            <a:rect l="l" t="t" r="r" b="b"/>
            <a:pathLst>
              <a:path w="7100397" h="7728323">
                <a:moveTo>
                  <a:pt x="0" y="0"/>
                </a:moveTo>
                <a:lnTo>
                  <a:pt x="7100396" y="0"/>
                </a:lnTo>
                <a:lnTo>
                  <a:pt x="7100396" y="7728323"/>
                </a:lnTo>
                <a:lnTo>
                  <a:pt x="0" y="7728323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cs-CZ"/>
          </a:p>
        </p:txBody>
      </p:sp>
      <p:grpSp>
        <p:nvGrpSpPr>
          <p:cNvPr id="4" name="Group 4"/>
          <p:cNvGrpSpPr/>
          <p:nvPr/>
        </p:nvGrpSpPr>
        <p:grpSpPr>
          <a:xfrm rot="-10800000">
            <a:off x="1691870" y="2576560"/>
            <a:ext cx="15866249" cy="7288392"/>
            <a:chOff x="0" y="0"/>
            <a:chExt cx="20494092" cy="9414259"/>
          </a:xfrm>
        </p:grpSpPr>
        <p:sp>
          <p:nvSpPr>
            <p:cNvPr id="5" name="Freeform 5">
              <a:hlinkClick r:id="rId4" tooltip="https://mediabiasfactcheck.com/left-vs-right-bias-how-we-rate-the-bias-of-media-sources/"/>
            </p:cNvPr>
            <p:cNvSpPr/>
            <p:nvPr/>
          </p:nvSpPr>
          <p:spPr>
            <a:xfrm>
              <a:off x="0" y="0"/>
              <a:ext cx="20494092" cy="9414259"/>
            </a:xfrm>
            <a:custGeom>
              <a:avLst/>
              <a:gdLst/>
              <a:ahLst/>
              <a:cxnLst/>
              <a:rect l="l" t="t" r="r" b="b"/>
              <a:pathLst>
                <a:path w="20494092" h="9414259">
                  <a:moveTo>
                    <a:pt x="20189292" y="0"/>
                  </a:moveTo>
                  <a:lnTo>
                    <a:pt x="304800" y="0"/>
                  </a:lnTo>
                  <a:cubicBezTo>
                    <a:pt x="135890" y="0"/>
                    <a:pt x="0" y="135890"/>
                    <a:pt x="0" y="304800"/>
                  </a:cubicBezTo>
                  <a:lnTo>
                    <a:pt x="0" y="9109459"/>
                  </a:lnTo>
                  <a:cubicBezTo>
                    <a:pt x="0" y="9278369"/>
                    <a:pt x="135890" y="9414259"/>
                    <a:pt x="304800" y="9414259"/>
                  </a:cubicBezTo>
                  <a:lnTo>
                    <a:pt x="20189292" y="9414259"/>
                  </a:lnTo>
                  <a:cubicBezTo>
                    <a:pt x="20358202" y="9414259"/>
                    <a:pt x="20494092" y="9278369"/>
                    <a:pt x="20494092" y="9109459"/>
                  </a:cubicBezTo>
                  <a:lnTo>
                    <a:pt x="20494092" y="304800"/>
                  </a:lnTo>
                  <a:cubicBezTo>
                    <a:pt x="20494092" y="135890"/>
                    <a:pt x="20358202" y="0"/>
                    <a:pt x="20189292" y="0"/>
                  </a:cubicBezTo>
                  <a:close/>
                </a:path>
              </a:pathLst>
            </a:custGeom>
            <a:solidFill>
              <a:srgbClr val="B7B7A4"/>
            </a:solidFill>
          </p:spPr>
          <p:txBody>
            <a:bodyPr/>
            <a:lstStyle/>
            <a:p>
              <a:endParaRPr lang="cs-CZ"/>
            </a:p>
          </p:txBody>
        </p:sp>
      </p:grpSp>
      <p:sp>
        <p:nvSpPr>
          <p:cNvPr id="6" name="Freeform 6"/>
          <p:cNvSpPr/>
          <p:nvPr/>
        </p:nvSpPr>
        <p:spPr>
          <a:xfrm rot="-7235371">
            <a:off x="13756529" y="-1188368"/>
            <a:ext cx="6211019" cy="4114800"/>
          </a:xfrm>
          <a:custGeom>
            <a:avLst/>
            <a:gdLst/>
            <a:ahLst/>
            <a:cxnLst/>
            <a:rect l="l" t="t" r="r" b="b"/>
            <a:pathLst>
              <a:path w="6211019" h="4114800">
                <a:moveTo>
                  <a:pt x="0" y="0"/>
                </a:moveTo>
                <a:lnTo>
                  <a:pt x="6211019" y="0"/>
                </a:lnTo>
                <a:lnTo>
                  <a:pt x="6211019" y="4114800"/>
                </a:lnTo>
                <a:lnTo>
                  <a:pt x="0" y="4114800"/>
                </a:lnTo>
                <a:lnTo>
                  <a:pt x="0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cs-CZ"/>
          </a:p>
        </p:txBody>
      </p:sp>
      <p:sp>
        <p:nvSpPr>
          <p:cNvPr id="7" name="TextBox 7"/>
          <p:cNvSpPr txBox="1"/>
          <p:nvPr/>
        </p:nvSpPr>
        <p:spPr>
          <a:xfrm>
            <a:off x="1912431" y="2612041"/>
            <a:ext cx="14463138" cy="588040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5661"/>
              </a:lnSpc>
            </a:pPr>
            <a:endParaRPr/>
          </a:p>
          <a:p>
            <a:pPr marL="873109" lvl="1" indent="-436555" algn="l">
              <a:lnSpc>
                <a:spcPts val="5661"/>
              </a:lnSpc>
              <a:buFont typeface="Arial"/>
              <a:buChar char="•"/>
            </a:pPr>
            <a:r>
              <a:rPr lang="en-US" sz="4044" b="1" u="sng" spc="667">
                <a:solidFill>
                  <a:srgbClr val="F8F5ED"/>
                </a:solidFill>
                <a:latin typeface="Livvic Bold"/>
                <a:ea typeface="Livvic Bold"/>
                <a:cs typeface="Livvic Bold"/>
                <a:sym typeface="Livvic Bold"/>
                <a:hlinkClick r:id="rId7" tooltip="https://www.aicr.org/resources/blog/headline-headaches-alcohol-coffee-and-liver-cancer"/>
              </a:rPr>
              <a:t>Coffee Erases Liver Cancer Risk Caused By Daily Alcohol Consumption</a:t>
            </a:r>
            <a:r>
              <a:rPr lang="en-US" sz="4044" spc="667">
                <a:solidFill>
                  <a:srgbClr val="F8F5ED"/>
                </a:solidFill>
                <a:latin typeface="Livvic"/>
                <a:ea typeface="Livvic"/>
                <a:cs typeface="Livvic"/>
                <a:sym typeface="Livvic"/>
              </a:rPr>
              <a:t> </a:t>
            </a:r>
          </a:p>
          <a:p>
            <a:pPr algn="l">
              <a:lnSpc>
                <a:spcPts val="5661"/>
              </a:lnSpc>
            </a:pPr>
            <a:endParaRPr lang="en-US" sz="4044" spc="667">
              <a:solidFill>
                <a:srgbClr val="F8F5ED"/>
              </a:solidFill>
              <a:latin typeface="Livvic"/>
              <a:ea typeface="Livvic"/>
              <a:cs typeface="Livvic"/>
              <a:sym typeface="Livvic"/>
            </a:endParaRPr>
          </a:p>
          <a:p>
            <a:pPr algn="l">
              <a:lnSpc>
                <a:spcPts val="6299"/>
              </a:lnSpc>
            </a:pPr>
            <a:endParaRPr lang="en-US" sz="4044" spc="667">
              <a:solidFill>
                <a:srgbClr val="F8F5ED"/>
              </a:solidFill>
              <a:latin typeface="Livvic"/>
              <a:ea typeface="Livvic"/>
              <a:cs typeface="Livvic"/>
              <a:sym typeface="Livvic"/>
            </a:endParaRPr>
          </a:p>
          <a:p>
            <a:pPr marL="873109" lvl="1" indent="-436555" algn="l">
              <a:lnSpc>
                <a:spcPts val="5661"/>
              </a:lnSpc>
              <a:buFont typeface="Arial"/>
              <a:buChar char="•"/>
            </a:pPr>
            <a:r>
              <a:rPr lang="en-US" sz="4044" b="1" u="sng" spc="667">
                <a:solidFill>
                  <a:srgbClr val="F8F5ED"/>
                </a:solidFill>
                <a:latin typeface="Livvic Bold"/>
                <a:ea typeface="Livvic Bold"/>
                <a:cs typeface="Livvic Bold"/>
                <a:sym typeface="Livvic Bold"/>
                <a:hlinkClick r:id="rId8" tooltip="https://phys.org/news/2021-02-shark-extremely-fatalities-spiked.html"/>
              </a:rPr>
              <a:t>Shark attack numbers remained 'extremely low' in 2020</a:t>
            </a:r>
            <a:r>
              <a:rPr lang="en-US" sz="4044" spc="667">
                <a:solidFill>
                  <a:srgbClr val="F8F5ED"/>
                </a:solidFill>
                <a:latin typeface="Livvic"/>
                <a:ea typeface="Livvic"/>
                <a:cs typeface="Livvic"/>
                <a:sym typeface="Livvic"/>
              </a:rPr>
              <a:t> </a:t>
            </a:r>
          </a:p>
          <a:p>
            <a:pPr algn="l">
              <a:lnSpc>
                <a:spcPts val="6554"/>
              </a:lnSpc>
            </a:pPr>
            <a:endParaRPr lang="en-US" sz="4044" spc="667">
              <a:solidFill>
                <a:srgbClr val="F8F5ED"/>
              </a:solidFill>
              <a:latin typeface="Livvic"/>
              <a:ea typeface="Livvic"/>
              <a:cs typeface="Livvic"/>
              <a:sym typeface="Livvic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508</Words>
  <Application>Microsoft Office PowerPoint</Application>
  <PresentationFormat>Vlastní</PresentationFormat>
  <Paragraphs>112</Paragraphs>
  <Slides>18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9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18</vt:i4>
      </vt:variant>
    </vt:vector>
  </HeadingPairs>
  <TitlesOfParts>
    <vt:vector size="28" baseType="lpstr">
      <vt:lpstr>Calibri</vt:lpstr>
      <vt:lpstr>Arial</vt:lpstr>
      <vt:lpstr>Livvic Bold</vt:lpstr>
      <vt:lpstr>Livvic Medium</vt:lpstr>
      <vt:lpstr>Open Sans</vt:lpstr>
      <vt:lpstr>Hatton Bold</vt:lpstr>
      <vt:lpstr>Helvetica Neue</vt:lpstr>
      <vt:lpstr>Livvic</vt:lpstr>
      <vt:lpstr>Hatton Ultra-Bold</vt:lpstr>
      <vt:lpstr>Office Theme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My Fulbright experience</dc:title>
  <cp:lastModifiedBy>Zdeňka Zvoníčková</cp:lastModifiedBy>
  <cp:revision>2</cp:revision>
  <dcterms:created xsi:type="dcterms:W3CDTF">2006-08-16T00:00:00Z</dcterms:created>
  <dcterms:modified xsi:type="dcterms:W3CDTF">2026-03-26T17:28:53Z</dcterms:modified>
  <dc:identifier>DAHD6HYwH64</dc:identifier>
</cp:coreProperties>
</file>