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18288000" cy="10287000"/>
  <p:notesSz cx="6858000" cy="9144000"/>
  <p:embeddedFontLst>
    <p:embeddedFont>
      <p:font typeface="ABeeZee Bold" panose="02000000000000000000" pitchFamily="2" charset="0"/>
      <p:regular r:id="rId9"/>
      <p:bold r:id="rId10"/>
    </p:embeddedFont>
    <p:embeddedFont>
      <p:font typeface="Homemade Apple" panose="02000000000000000000" pitchFamily="2" charset="0"/>
      <p:regular r:id="rId11"/>
    </p:embeddedFont>
    <p:embeddedFont>
      <p:font typeface="TC October" pitchFamily="2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66" autoAdjust="0"/>
    <p:restoredTop sz="63014" autoAdjust="0"/>
  </p:normalViewPr>
  <p:slideViewPr>
    <p:cSldViewPr>
      <p:cViewPr varScale="1">
        <p:scale>
          <a:sx n="51" d="100"/>
          <a:sy n="51" d="100"/>
        </p:scale>
        <p:origin x="528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27.03.2026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 dirty="0"/>
              <a:t>My name is…</a:t>
            </a:r>
          </a:p>
          <a:p>
            <a:r>
              <a:rPr lang="cs-CZ" dirty="0"/>
              <a:t>I </a:t>
            </a:r>
            <a:r>
              <a:rPr lang="cs-CZ" dirty="0" err="1"/>
              <a:t>currently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for Park as a </a:t>
            </a:r>
            <a:r>
              <a:rPr lang="cs-CZ" dirty="0" err="1"/>
              <a:t>freelance</a:t>
            </a:r>
            <a:r>
              <a:rPr lang="cs-CZ" dirty="0"/>
              <a:t> </a:t>
            </a:r>
            <a:r>
              <a:rPr lang="cs-CZ" dirty="0" err="1"/>
              <a:t>teacher</a:t>
            </a:r>
            <a:r>
              <a:rPr lang="cs-CZ" dirty="0"/>
              <a:t> and I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teaching</a:t>
            </a:r>
            <a:r>
              <a:rPr lang="cs-CZ" dirty="0"/>
              <a:t> for </a:t>
            </a:r>
            <a:r>
              <a:rPr lang="cs-CZ" dirty="0" err="1"/>
              <a:t>about</a:t>
            </a:r>
            <a:r>
              <a:rPr lang="cs-CZ" dirty="0"/>
              <a:t> 10 </a:t>
            </a:r>
            <a:r>
              <a:rPr lang="cs-CZ" dirty="0" err="1"/>
              <a:t>years</a:t>
            </a:r>
            <a:r>
              <a:rPr lang="cs-CZ" dirty="0"/>
              <a:t>.</a:t>
            </a:r>
          </a:p>
          <a:p>
            <a:r>
              <a:rPr lang="cs-CZ" dirty="0"/>
              <a:t>As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session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arts</a:t>
            </a:r>
            <a:r>
              <a:rPr lang="cs-CZ" dirty="0"/>
              <a:t> &amp; </a:t>
            </a:r>
            <a:r>
              <a:rPr lang="cs-CZ" dirty="0" err="1"/>
              <a:t>crafts</a:t>
            </a:r>
            <a:r>
              <a:rPr lang="cs-CZ" dirty="0"/>
              <a:t>. </a:t>
            </a:r>
            <a:r>
              <a:rPr lang="cs-CZ" dirty="0" err="1"/>
              <a:t>Draw</a:t>
            </a:r>
            <a:r>
              <a:rPr lang="cs-CZ" dirty="0"/>
              <a:t> </a:t>
            </a:r>
            <a:r>
              <a:rPr lang="cs-CZ" dirty="0" err="1"/>
              <a:t>yourself</a:t>
            </a:r>
            <a:r>
              <a:rPr lang="cs-CZ" dirty="0"/>
              <a:t>.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- </a:t>
            </a:r>
          </a:p>
          <a:p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might</a:t>
            </a:r>
            <a:r>
              <a:rPr lang="cs-CZ" dirty="0"/>
              <a:t> not </a:t>
            </a:r>
            <a:r>
              <a:rPr lang="cs-CZ" dirty="0" err="1"/>
              <a:t>imagine</a:t>
            </a:r>
            <a:r>
              <a:rPr lang="cs-CZ" dirty="0"/>
              <a:t> this, but I am not an </a:t>
            </a:r>
            <a:r>
              <a:rPr lang="cs-CZ" dirty="0" err="1"/>
              <a:t>artsy</a:t>
            </a:r>
            <a:r>
              <a:rPr lang="cs-CZ" dirty="0"/>
              <a:t> </a:t>
            </a:r>
            <a:r>
              <a:rPr lang="cs-CZ" dirty="0" err="1"/>
              <a:t>craftswoman</a:t>
            </a:r>
            <a:r>
              <a:rPr lang="cs-CZ" dirty="0"/>
              <a:t> !</a:t>
            </a:r>
          </a:p>
          <a:p>
            <a:r>
              <a:rPr lang="cs-CZ" dirty="0"/>
              <a:t>Nevertheless, I find it </a:t>
            </a:r>
            <a:r>
              <a:rPr lang="cs-CZ" dirty="0" err="1"/>
              <a:t>engaging</a:t>
            </a:r>
            <a:r>
              <a:rPr lang="cs-CZ" dirty="0"/>
              <a:t> and </a:t>
            </a:r>
            <a:r>
              <a:rPr lang="cs-CZ" dirty="0" err="1"/>
              <a:t>fun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done </a:t>
            </a:r>
            <a:r>
              <a:rPr lang="cs-CZ" dirty="0" err="1"/>
              <a:t>right</a:t>
            </a:r>
            <a:r>
              <a:rPr lang="cs-CZ" dirty="0"/>
              <a:t> in English </a:t>
            </a:r>
            <a:r>
              <a:rPr lang="cs-CZ" dirty="0" err="1"/>
              <a:t>lessons</a:t>
            </a:r>
            <a:r>
              <a:rPr lang="cs-CZ" dirty="0"/>
              <a:t>. </a:t>
            </a:r>
          </a:p>
          <a:p>
            <a:r>
              <a:rPr lang="en-US" dirty="0"/>
              <a:t>What's your experience with arts &amp; crafts? Why do you do it /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do you do it in your lessons?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are the benefits – brainstorm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Developing life skills – especially with YL I believe it’s important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For some it’s desirable to get more visual – bring it to life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Language production can not only be connected to the target language but also to natural interaction – when you can pre-teach phrases such as: Can I borrow the scissors?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435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said</a:t>
            </a:r>
            <a:r>
              <a:rPr lang="cs-CZ" dirty="0"/>
              <a:t> </a:t>
            </a:r>
            <a:r>
              <a:rPr lang="cs-CZ" dirty="0" err="1"/>
              <a:t>it‘s</a:t>
            </a:r>
            <a:r>
              <a:rPr lang="cs-CZ" dirty="0"/>
              <a:t> </a:t>
            </a:r>
            <a:r>
              <a:rPr lang="cs-CZ" dirty="0" err="1"/>
              <a:t>fun</a:t>
            </a:r>
            <a:r>
              <a:rPr lang="cs-CZ" dirty="0"/>
              <a:t>, but do not do </a:t>
            </a:r>
            <a:r>
              <a:rPr lang="cs-CZ" dirty="0" err="1"/>
              <a:t>it</a:t>
            </a:r>
            <a:r>
              <a:rPr lang="cs-CZ" dirty="0"/>
              <a:t> just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sake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doing</a:t>
            </a:r>
            <a:r>
              <a:rPr lang="cs-CZ" dirty="0"/>
              <a:t> </a:t>
            </a:r>
            <a:r>
              <a:rPr lang="cs-CZ" dirty="0" err="1"/>
              <a:t>arts</a:t>
            </a:r>
            <a:r>
              <a:rPr lang="cs-CZ" dirty="0"/>
              <a:t> &amp; </a:t>
            </a:r>
            <a:r>
              <a:rPr lang="cs-CZ" dirty="0" err="1"/>
              <a:t>crafts</a:t>
            </a:r>
            <a:endParaRPr lang="cs-CZ" dirty="0"/>
          </a:p>
          <a:p>
            <a:r>
              <a:rPr lang="cs-CZ" dirty="0" err="1"/>
              <a:t>There</a:t>
            </a:r>
            <a:r>
              <a:rPr lang="cs-CZ" dirty="0"/>
              <a:t> has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clear</a:t>
            </a:r>
            <a:r>
              <a:rPr lang="cs-CZ" dirty="0"/>
              <a:t> </a:t>
            </a:r>
            <a:r>
              <a:rPr lang="cs-CZ" dirty="0" err="1"/>
              <a:t>outcome</a:t>
            </a:r>
            <a:r>
              <a:rPr lang="cs-CZ" dirty="0"/>
              <a:t> </a:t>
            </a:r>
          </a:p>
          <a:p>
            <a:r>
              <a:rPr lang="cs-CZ" dirty="0"/>
              <a:t>-  </a:t>
            </a:r>
            <a:r>
              <a:rPr lang="cs-CZ" dirty="0" err="1"/>
              <a:t>Need</a:t>
            </a:r>
            <a:r>
              <a:rPr lang="cs-CZ" dirty="0"/>
              <a:t> to make </a:t>
            </a:r>
            <a:r>
              <a:rPr lang="cs-CZ" dirty="0" err="1"/>
              <a:t>sure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understand</a:t>
            </a:r>
            <a:r>
              <a:rPr lang="cs-CZ" dirty="0"/>
              <a:t> </a:t>
            </a:r>
            <a:r>
              <a:rPr lang="cs-CZ" dirty="0" err="1"/>
              <a:t>instructions</a:t>
            </a:r>
            <a:r>
              <a:rPr lang="cs-CZ" dirty="0"/>
              <a:t> (</a:t>
            </a:r>
            <a:r>
              <a:rPr lang="cs-CZ" dirty="0" err="1"/>
              <a:t>draw</a:t>
            </a:r>
            <a:r>
              <a:rPr lang="cs-CZ" dirty="0"/>
              <a:t>, </a:t>
            </a:r>
            <a:r>
              <a:rPr lang="cs-CZ" dirty="0" err="1"/>
              <a:t>scissors</a:t>
            </a:r>
            <a:r>
              <a:rPr lang="cs-CZ" dirty="0"/>
              <a:t>, </a:t>
            </a:r>
            <a:r>
              <a:rPr lang="cs-CZ" dirty="0" err="1"/>
              <a:t>fold</a:t>
            </a:r>
            <a:r>
              <a:rPr lang="cs-CZ" dirty="0"/>
              <a:t> – VYL </a:t>
            </a:r>
            <a:r>
              <a:rPr lang="cs-CZ" dirty="0" err="1"/>
              <a:t>might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pre-teach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)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target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 –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colours</a:t>
            </a:r>
            <a:endParaRPr lang="cs-CZ" dirty="0"/>
          </a:p>
          <a:p>
            <a:pPr marL="0" indent="0">
              <a:buFontTx/>
              <a:buNone/>
            </a:pP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comes</a:t>
            </a:r>
            <a:r>
              <a:rPr lang="cs-CZ" dirty="0"/>
              <a:t> to </a:t>
            </a:r>
            <a:r>
              <a:rPr lang="cs-CZ" dirty="0" err="1"/>
              <a:t>choosing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appropriate</a:t>
            </a:r>
            <a:r>
              <a:rPr lang="cs-CZ" dirty="0"/>
              <a:t> </a:t>
            </a:r>
            <a:r>
              <a:rPr lang="cs-CZ" dirty="0" err="1"/>
              <a:t>activity</a:t>
            </a:r>
            <a:r>
              <a:rPr lang="cs-CZ" dirty="0"/>
              <a:t>,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course</a:t>
            </a:r>
            <a:r>
              <a:rPr lang="cs-CZ" dirty="0"/>
              <a:t> </a:t>
            </a:r>
            <a:r>
              <a:rPr lang="cs-CZ" dirty="0" err="1"/>
              <a:t>you‘ll</a:t>
            </a:r>
            <a:r>
              <a:rPr lang="cs-CZ" dirty="0"/>
              <a:t> </a:t>
            </a: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level and </a:t>
            </a:r>
            <a:r>
              <a:rPr lang="cs-CZ" dirty="0" err="1"/>
              <a:t>age</a:t>
            </a:r>
            <a:r>
              <a:rPr lang="cs-CZ" dirty="0"/>
              <a:t> 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goes</a:t>
            </a:r>
            <a:r>
              <a:rPr lang="cs-CZ" dirty="0"/>
              <a:t> </a:t>
            </a:r>
            <a:r>
              <a:rPr lang="cs-CZ" dirty="0" err="1"/>
              <a:t>further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– </a:t>
            </a:r>
            <a:r>
              <a:rPr lang="cs-CZ" dirty="0" err="1"/>
              <a:t>hobbies</a:t>
            </a:r>
            <a:r>
              <a:rPr lang="cs-CZ" dirty="0"/>
              <a:t> (not </a:t>
            </a:r>
            <a:r>
              <a:rPr lang="cs-CZ" dirty="0" err="1"/>
              <a:t>drawing</a:t>
            </a:r>
            <a:r>
              <a:rPr lang="cs-CZ" dirty="0"/>
              <a:t> </a:t>
            </a:r>
            <a:r>
              <a:rPr lang="cs-CZ" dirty="0" err="1"/>
              <a:t>footbal</a:t>
            </a:r>
            <a:r>
              <a:rPr lang="cs-CZ" dirty="0"/>
              <a:t> </a:t>
            </a:r>
            <a:r>
              <a:rPr lang="cs-CZ" dirty="0" err="1"/>
              <a:t>field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bunch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pre-teen</a:t>
            </a:r>
            <a:r>
              <a:rPr lang="cs-CZ" dirty="0"/>
              <a:t> </a:t>
            </a:r>
            <a:r>
              <a:rPr lang="cs-CZ" dirty="0" err="1"/>
              <a:t>girls</a:t>
            </a:r>
            <a:r>
              <a:rPr lang="cs-CZ" dirty="0"/>
              <a:t> 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shopping)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choosing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audience </a:t>
            </a:r>
            <a:r>
              <a:rPr lang="cs-CZ" dirty="0" err="1"/>
              <a:t>carefully</a:t>
            </a:r>
            <a:r>
              <a:rPr lang="cs-CZ" dirty="0"/>
              <a:t> –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pre-teens</a:t>
            </a:r>
            <a:r>
              <a:rPr lang="cs-CZ" dirty="0"/>
              <a:t> are very </a:t>
            </a:r>
            <a:r>
              <a:rPr lang="cs-CZ" dirty="0" err="1"/>
              <a:t>mature</a:t>
            </a:r>
            <a:r>
              <a:rPr lang="cs-CZ" dirty="0"/>
              <a:t> </a:t>
            </a:r>
            <a:r>
              <a:rPr lang="cs-CZ" dirty="0" err="1"/>
              <a:t>whereas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childish</a:t>
            </a:r>
            <a:r>
              <a:rPr lang="cs-CZ" dirty="0"/>
              <a:t> </a:t>
            </a:r>
            <a:r>
              <a:rPr lang="cs-CZ" dirty="0" err="1"/>
              <a:t>activities</a:t>
            </a:r>
            <a:r>
              <a:rPr lang="cs-CZ" dirty="0"/>
              <a:t> </a:t>
            </a:r>
            <a:r>
              <a:rPr lang="cs-CZ" dirty="0" err="1"/>
              <a:t>might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okay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teens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adults</a:t>
            </a:r>
            <a:r>
              <a:rPr lang="cs-CZ" dirty="0"/>
              <a:t>!</a:t>
            </a:r>
          </a:p>
          <a:p>
            <a:pPr marL="0" indent="0">
              <a:buFontTx/>
              <a:buNone/>
            </a:pPr>
            <a:r>
              <a:rPr lang="cs-CZ" dirty="0" err="1"/>
              <a:t>Couple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tips</a:t>
            </a:r>
            <a:endParaRPr lang="cs-CZ" dirty="0"/>
          </a:p>
          <a:p>
            <a:pPr marL="0" indent="0">
              <a:buFontTx/>
              <a:buNone/>
            </a:pPr>
            <a:r>
              <a:rPr lang="cs-CZ" dirty="0"/>
              <a:t>- </a:t>
            </a:r>
            <a:r>
              <a:rPr lang="cs-CZ" dirty="0" err="1"/>
              <a:t>prep</a:t>
            </a:r>
            <a:r>
              <a:rPr lang="cs-CZ" dirty="0"/>
              <a:t> </a:t>
            </a:r>
            <a:r>
              <a:rPr lang="cs-CZ" dirty="0" err="1"/>
              <a:t>well</a:t>
            </a:r>
            <a:r>
              <a:rPr lang="cs-CZ" dirty="0"/>
              <a:t> </a:t>
            </a:r>
            <a:r>
              <a:rPr lang="cs-CZ" dirty="0" err="1"/>
              <a:t>befohand</a:t>
            </a:r>
            <a:r>
              <a:rPr lang="cs-CZ" dirty="0"/>
              <a:t> – </a:t>
            </a:r>
            <a:r>
              <a:rPr lang="cs-CZ" dirty="0" err="1"/>
              <a:t>indeed</a:t>
            </a:r>
            <a:r>
              <a:rPr lang="cs-CZ" dirty="0"/>
              <a:t>,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takes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, but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lesson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simply</a:t>
            </a:r>
            <a:r>
              <a:rPr lang="cs-CZ" dirty="0"/>
              <a:t> monitor, </a:t>
            </a:r>
            <a:r>
              <a:rPr lang="cs-CZ" dirty="0" err="1"/>
              <a:t>help</a:t>
            </a:r>
            <a:r>
              <a:rPr lang="cs-CZ" dirty="0"/>
              <a:t>, </a:t>
            </a:r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natural </a:t>
            </a:r>
            <a:r>
              <a:rPr lang="cs-CZ" dirty="0" err="1"/>
              <a:t>conversation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 err="1"/>
              <a:t>prepare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 and show </a:t>
            </a:r>
            <a:r>
              <a:rPr lang="cs-CZ" dirty="0" err="1"/>
              <a:t>it</a:t>
            </a:r>
            <a:r>
              <a:rPr lang="cs-CZ" dirty="0"/>
              <a:t> to </a:t>
            </a:r>
            <a:r>
              <a:rPr lang="cs-CZ" dirty="0" err="1"/>
              <a:t>them</a:t>
            </a:r>
            <a:r>
              <a:rPr lang="cs-CZ" dirty="0"/>
              <a:t> – </a:t>
            </a:r>
            <a:r>
              <a:rPr lang="cs-CZ" dirty="0" err="1"/>
              <a:t>motivates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, plus </a:t>
            </a:r>
            <a:r>
              <a:rPr lang="cs-CZ" dirty="0" err="1"/>
              <a:t>helps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execution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make </a:t>
            </a:r>
            <a:r>
              <a:rPr lang="cs-CZ" dirty="0" err="1"/>
              <a:t>sure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and </a:t>
            </a:r>
            <a:r>
              <a:rPr lang="cs-CZ" dirty="0" err="1"/>
              <a:t>children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 – </a:t>
            </a:r>
            <a:r>
              <a:rPr lang="cs-CZ" dirty="0" err="1"/>
              <a:t>glues</a:t>
            </a:r>
            <a:r>
              <a:rPr lang="cs-CZ" dirty="0"/>
              <a:t>, </a:t>
            </a:r>
            <a:r>
              <a:rPr lang="cs-CZ" dirty="0" err="1"/>
              <a:t>scissors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dirty="0" err="1"/>
              <a:t>demonstrate</a:t>
            </a:r>
            <a:r>
              <a:rPr lang="cs-CZ" dirty="0"/>
              <a:t> </a:t>
            </a:r>
            <a:r>
              <a:rPr lang="cs-CZ" dirty="0" err="1"/>
              <a:t>everything</a:t>
            </a:r>
            <a:r>
              <a:rPr lang="cs-CZ" dirty="0"/>
              <a:t> – </a:t>
            </a:r>
            <a:r>
              <a:rPr lang="cs-CZ" dirty="0" err="1"/>
              <a:t>be</a:t>
            </a:r>
            <a:r>
              <a:rPr lang="cs-CZ" dirty="0"/>
              <a:t> very </a:t>
            </a:r>
            <a:r>
              <a:rPr lang="cs-CZ" dirty="0" err="1"/>
              <a:t>clear</a:t>
            </a:r>
            <a:r>
              <a:rPr lang="cs-CZ" dirty="0"/>
              <a:t> </a:t>
            </a:r>
          </a:p>
          <a:p>
            <a:pPr marL="0" indent="0">
              <a:buFontTx/>
              <a:buNone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adaptation</a:t>
            </a:r>
            <a:r>
              <a:rPr lang="cs-CZ" dirty="0"/>
              <a:t> </a:t>
            </a:r>
            <a:r>
              <a:rPr lang="cs-CZ" dirty="0" err="1"/>
              <a:t>mean</a:t>
            </a:r>
            <a:r>
              <a:rPr lang="cs-CZ" dirty="0"/>
              <a:t>?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ask</a:t>
            </a:r>
            <a:r>
              <a:rPr lang="cs-CZ" dirty="0"/>
              <a:t> </a:t>
            </a:r>
            <a:r>
              <a:rPr lang="cs-CZ" dirty="0" err="1"/>
              <a:t>yourself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long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cs-CZ" dirty="0" err="1"/>
              <a:t>take</a:t>
            </a:r>
            <a:r>
              <a:rPr lang="cs-CZ" dirty="0"/>
              <a:t>, </a:t>
            </a:r>
            <a:r>
              <a:rPr lang="cs-CZ" dirty="0" err="1"/>
              <a:t>what</a:t>
            </a:r>
            <a:r>
              <a:rPr lang="cs-CZ" dirty="0"/>
              <a:t> are my </a:t>
            </a:r>
            <a:r>
              <a:rPr lang="cs-CZ" dirty="0" err="1"/>
              <a:t>students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in </a:t>
            </a:r>
            <a:r>
              <a:rPr lang="cs-CZ" dirty="0" err="1"/>
              <a:t>terms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pace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and second </a:t>
            </a:r>
            <a:r>
              <a:rPr lang="cs-CZ" dirty="0" err="1"/>
              <a:t>graders</a:t>
            </a:r>
            <a:r>
              <a:rPr lang="cs-CZ" dirty="0"/>
              <a:t>,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won‘t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them</a:t>
            </a:r>
            <a:r>
              <a:rPr lang="cs-CZ" dirty="0"/>
              <a:t> </a:t>
            </a: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anything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you‘ll</a:t>
            </a:r>
            <a:r>
              <a:rPr lang="cs-CZ" dirty="0"/>
              <a:t> </a:t>
            </a:r>
            <a:r>
              <a:rPr lang="cs-CZ" dirty="0" err="1"/>
              <a:t>cut</a:t>
            </a:r>
            <a:r>
              <a:rPr lang="cs-CZ" dirty="0"/>
              <a:t> </a:t>
            </a:r>
            <a:r>
              <a:rPr lang="cs-CZ" dirty="0" err="1"/>
              <a:t>everything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lesson</a:t>
            </a:r>
            <a:r>
              <a:rPr lang="cs-CZ" dirty="0"/>
              <a:t> 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take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sweet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colouring</a:t>
            </a:r>
            <a:r>
              <a:rPr lang="cs-CZ" dirty="0"/>
              <a:t> –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print</a:t>
            </a:r>
            <a:r>
              <a:rPr lang="cs-CZ" dirty="0"/>
              <a:t> on </a:t>
            </a:r>
            <a:r>
              <a:rPr lang="cs-CZ" dirty="0" err="1"/>
              <a:t>coloured</a:t>
            </a:r>
            <a:r>
              <a:rPr lang="cs-CZ" dirty="0"/>
              <a:t> </a:t>
            </a:r>
            <a:r>
              <a:rPr lang="cs-CZ" dirty="0" err="1"/>
              <a:t>paper</a:t>
            </a:r>
            <a:endParaRPr lang="cs-CZ" dirty="0"/>
          </a:p>
          <a:p>
            <a:pPr marL="171450" indent="-171450">
              <a:buFontTx/>
              <a:buChar char="-"/>
            </a:pPr>
            <a:endParaRPr lang="cs-CZ" dirty="0"/>
          </a:p>
          <a:p>
            <a:pPr marL="171450" indent="-171450"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569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Discuss</a:t>
            </a:r>
            <a:r>
              <a:rPr lang="cs-CZ" dirty="0"/>
              <a:t> – </a:t>
            </a:r>
            <a:r>
              <a:rPr lang="cs-CZ" dirty="0" err="1"/>
              <a:t>what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done </a:t>
            </a:r>
            <a:r>
              <a:rPr lang="cs-CZ" dirty="0" err="1"/>
              <a:t>with</a:t>
            </a:r>
            <a:r>
              <a:rPr lang="cs-CZ" dirty="0"/>
              <a:t> these </a:t>
            </a:r>
          </a:p>
          <a:p>
            <a:r>
              <a:rPr lang="cs-CZ" dirty="0" err="1"/>
              <a:t>I‘ll</a:t>
            </a:r>
            <a:r>
              <a:rPr lang="cs-CZ" dirty="0"/>
              <a:t> </a:t>
            </a:r>
            <a:r>
              <a:rPr lang="cs-CZ" dirty="0" err="1"/>
              <a:t>share</a:t>
            </a:r>
            <a:r>
              <a:rPr lang="cs-CZ" dirty="0"/>
              <a:t>:</a:t>
            </a:r>
          </a:p>
          <a:p>
            <a:r>
              <a:rPr lang="cs-CZ" dirty="0"/>
              <a:t>- </a:t>
            </a:r>
            <a:r>
              <a:rPr lang="cs-CZ" dirty="0" err="1"/>
              <a:t>Books</a:t>
            </a:r>
            <a:r>
              <a:rPr lang="cs-CZ" dirty="0"/>
              <a:t> –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storytelling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 err="1"/>
              <a:t>Stickers</a:t>
            </a:r>
            <a:r>
              <a:rPr lang="cs-CZ" dirty="0"/>
              <a:t> </a:t>
            </a:r>
            <a:r>
              <a:rPr lang="cs-CZ" dirty="0" err="1"/>
              <a:t>diary</a:t>
            </a:r>
            <a:r>
              <a:rPr lang="cs-CZ" dirty="0"/>
              <a:t> – </a:t>
            </a:r>
            <a:r>
              <a:rPr lang="cs-CZ" dirty="0" err="1"/>
              <a:t>reward</a:t>
            </a:r>
            <a:r>
              <a:rPr lang="cs-CZ" dirty="0"/>
              <a:t> systém,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lesson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 err="1"/>
              <a:t>Stick</a:t>
            </a:r>
            <a:r>
              <a:rPr lang="cs-CZ" dirty="0"/>
              <a:t> </a:t>
            </a:r>
            <a:r>
              <a:rPr lang="cs-CZ" dirty="0" err="1"/>
              <a:t>puppets</a:t>
            </a:r>
            <a:r>
              <a:rPr lang="cs-CZ" dirty="0"/>
              <a:t> – Old MacDonald, role play</a:t>
            </a:r>
          </a:p>
          <a:p>
            <a:pPr marL="171450" indent="-171450">
              <a:buFontTx/>
              <a:buChar char="-"/>
            </a:pPr>
            <a:r>
              <a:rPr lang="cs-CZ" dirty="0" err="1"/>
              <a:t>Themed</a:t>
            </a:r>
            <a:r>
              <a:rPr lang="cs-CZ" dirty="0"/>
              <a:t>: </a:t>
            </a:r>
            <a:r>
              <a:rPr lang="cs-CZ" dirty="0" err="1"/>
              <a:t>Easter</a:t>
            </a:r>
            <a:r>
              <a:rPr lang="cs-CZ" dirty="0"/>
              <a:t> </a:t>
            </a:r>
            <a:r>
              <a:rPr lang="cs-CZ" dirty="0" err="1"/>
              <a:t>Egg</a:t>
            </a:r>
            <a:r>
              <a:rPr lang="cs-CZ" dirty="0"/>
              <a:t> Hunt, Christmas </a:t>
            </a:r>
            <a:r>
              <a:rPr lang="cs-CZ" dirty="0" err="1"/>
              <a:t>headband</a:t>
            </a:r>
            <a:r>
              <a:rPr lang="cs-CZ" dirty="0"/>
              <a:t>, Halloween Jack, </a:t>
            </a:r>
            <a:r>
              <a:rPr lang="cs-CZ" dirty="0" err="1"/>
              <a:t>bookmark</a:t>
            </a:r>
            <a:r>
              <a:rPr lang="cs-CZ" dirty="0"/>
              <a:t>, Summer poster</a:t>
            </a:r>
          </a:p>
          <a:p>
            <a:pPr marL="171450" indent="-171450">
              <a:buFontTx/>
              <a:buChar char="-"/>
            </a:pPr>
            <a:r>
              <a:rPr lang="cs-CZ" dirty="0"/>
              <a:t>Map </a:t>
            </a:r>
            <a:r>
              <a:rPr lang="cs-CZ" dirty="0" err="1"/>
              <a:t>of</a:t>
            </a:r>
            <a:r>
              <a:rPr lang="cs-CZ" dirty="0"/>
              <a:t> a city</a:t>
            </a:r>
          </a:p>
          <a:p>
            <a:pPr marL="171450" indent="-171450">
              <a:buFontTx/>
              <a:buChar char="-"/>
            </a:pPr>
            <a:endParaRPr lang="cs-CZ" dirty="0"/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357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98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8975" y="0"/>
            <a:ext cx="13690050" cy="10287000"/>
          </a:xfrm>
          <a:custGeom>
            <a:avLst/>
            <a:gdLst/>
            <a:ahLst/>
            <a:cxnLst/>
            <a:rect l="l" t="t" r="r" b="b"/>
            <a:pathLst>
              <a:path w="13690050" h="10287000">
                <a:moveTo>
                  <a:pt x="0" y="0"/>
                </a:moveTo>
                <a:lnTo>
                  <a:pt x="13690050" y="0"/>
                </a:lnTo>
                <a:lnTo>
                  <a:pt x="1369005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4" b="-404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3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964549">
            <a:off x="14271211" y="-1693888"/>
            <a:ext cx="5301876" cy="5640293"/>
          </a:xfrm>
          <a:custGeom>
            <a:avLst/>
            <a:gdLst/>
            <a:ahLst/>
            <a:cxnLst/>
            <a:rect l="l" t="t" r="r" b="b"/>
            <a:pathLst>
              <a:path w="5301876" h="5640293">
                <a:moveTo>
                  <a:pt x="0" y="0"/>
                </a:moveTo>
                <a:lnTo>
                  <a:pt x="5301875" y="0"/>
                </a:lnTo>
                <a:lnTo>
                  <a:pt x="5301875" y="5640293"/>
                </a:lnTo>
                <a:lnTo>
                  <a:pt x="0" y="56402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 rot="-182495" flipH="1">
            <a:off x="1311500" y="6621355"/>
            <a:ext cx="2943474" cy="6313082"/>
          </a:xfrm>
          <a:custGeom>
            <a:avLst/>
            <a:gdLst/>
            <a:ahLst/>
            <a:cxnLst/>
            <a:rect l="l" t="t" r="r" b="b"/>
            <a:pathLst>
              <a:path w="2943474" h="6313082">
                <a:moveTo>
                  <a:pt x="2943474" y="0"/>
                </a:moveTo>
                <a:lnTo>
                  <a:pt x="0" y="0"/>
                </a:lnTo>
                <a:lnTo>
                  <a:pt x="0" y="6313081"/>
                </a:lnTo>
                <a:lnTo>
                  <a:pt x="2943474" y="6313081"/>
                </a:lnTo>
                <a:lnTo>
                  <a:pt x="294347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 rot="-6667341">
            <a:off x="-1990870" y="-1048159"/>
            <a:ext cx="4737391" cy="5039777"/>
          </a:xfrm>
          <a:custGeom>
            <a:avLst/>
            <a:gdLst/>
            <a:ahLst/>
            <a:cxnLst/>
            <a:rect l="l" t="t" r="r" b="b"/>
            <a:pathLst>
              <a:path w="4737391" h="5039777">
                <a:moveTo>
                  <a:pt x="0" y="0"/>
                </a:moveTo>
                <a:lnTo>
                  <a:pt x="4737391" y="0"/>
                </a:lnTo>
                <a:lnTo>
                  <a:pt x="4737391" y="5039777"/>
                </a:lnTo>
                <a:lnTo>
                  <a:pt x="0" y="50397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9246242">
            <a:off x="12540114" y="7710718"/>
            <a:ext cx="2909455" cy="3095164"/>
          </a:xfrm>
          <a:custGeom>
            <a:avLst/>
            <a:gdLst/>
            <a:ahLst/>
            <a:cxnLst/>
            <a:rect l="l" t="t" r="r" b="b"/>
            <a:pathLst>
              <a:path w="2909455" h="3095164">
                <a:moveTo>
                  <a:pt x="0" y="0"/>
                </a:moveTo>
                <a:lnTo>
                  <a:pt x="2909454" y="0"/>
                </a:lnTo>
                <a:lnTo>
                  <a:pt x="2909454" y="3095164"/>
                </a:lnTo>
                <a:lnTo>
                  <a:pt x="0" y="30951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5153814" y="2060495"/>
            <a:ext cx="7980371" cy="5178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70"/>
              </a:lnSpc>
            </a:pPr>
            <a:r>
              <a:rPr lang="en-US" sz="13108" dirty="0">
                <a:solidFill>
                  <a:srgbClr val="FFFFFF"/>
                </a:solidFill>
                <a:latin typeface="TC October"/>
                <a:ea typeface="TC October"/>
                <a:cs typeface="TC October"/>
                <a:sym typeface="TC October"/>
              </a:rPr>
              <a:t>Draw it</a:t>
            </a:r>
          </a:p>
          <a:p>
            <a:pPr algn="ctr">
              <a:lnSpc>
                <a:spcPts val="13370"/>
              </a:lnSpc>
            </a:pPr>
            <a:r>
              <a:rPr lang="en-US" sz="13108" dirty="0">
                <a:solidFill>
                  <a:srgbClr val="FFFFFF"/>
                </a:solidFill>
                <a:latin typeface="TC October"/>
                <a:ea typeface="TC October"/>
                <a:cs typeface="TC October"/>
                <a:sym typeface="TC October"/>
              </a:rPr>
              <a:t>Cut it</a:t>
            </a:r>
          </a:p>
          <a:p>
            <a:pPr algn="ctr">
              <a:lnSpc>
                <a:spcPts val="13370"/>
              </a:lnSpc>
            </a:pPr>
            <a:r>
              <a:rPr lang="en-US" sz="13108" dirty="0">
                <a:solidFill>
                  <a:srgbClr val="FFFFFF"/>
                </a:solidFill>
                <a:latin typeface="TC October"/>
                <a:ea typeface="TC October"/>
                <a:cs typeface="TC October"/>
                <a:sym typeface="TC October"/>
              </a:rPr>
              <a:t>Glue it</a:t>
            </a:r>
          </a:p>
        </p:txBody>
      </p:sp>
      <p:sp>
        <p:nvSpPr>
          <p:cNvPr id="7" name="Freeform 7"/>
          <p:cNvSpPr/>
          <p:nvPr/>
        </p:nvSpPr>
        <p:spPr>
          <a:xfrm>
            <a:off x="6850577" y="7392534"/>
            <a:ext cx="4586843" cy="833971"/>
          </a:xfrm>
          <a:custGeom>
            <a:avLst/>
            <a:gdLst/>
            <a:ahLst/>
            <a:cxnLst/>
            <a:rect l="l" t="t" r="r" b="b"/>
            <a:pathLst>
              <a:path w="4586843" h="833971">
                <a:moveTo>
                  <a:pt x="0" y="0"/>
                </a:moveTo>
                <a:lnTo>
                  <a:pt x="4586842" y="0"/>
                </a:lnTo>
                <a:lnTo>
                  <a:pt x="4586842" y="833971"/>
                </a:lnTo>
                <a:lnTo>
                  <a:pt x="0" y="8339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Freeform 8"/>
          <p:cNvSpPr/>
          <p:nvPr/>
        </p:nvSpPr>
        <p:spPr>
          <a:xfrm rot="-8221592">
            <a:off x="13046445" y="1317467"/>
            <a:ext cx="880541" cy="3386696"/>
          </a:xfrm>
          <a:custGeom>
            <a:avLst/>
            <a:gdLst/>
            <a:ahLst/>
            <a:cxnLst/>
            <a:rect l="l" t="t" r="r" b="b"/>
            <a:pathLst>
              <a:path w="880541" h="3386696">
                <a:moveTo>
                  <a:pt x="0" y="0"/>
                </a:moveTo>
                <a:lnTo>
                  <a:pt x="880542" y="0"/>
                </a:lnTo>
                <a:lnTo>
                  <a:pt x="880542" y="3386696"/>
                </a:lnTo>
                <a:lnTo>
                  <a:pt x="0" y="33866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9" name="Freeform 9"/>
          <p:cNvSpPr/>
          <p:nvPr/>
        </p:nvSpPr>
        <p:spPr>
          <a:xfrm rot="-1402914">
            <a:off x="15057380" y="4431310"/>
            <a:ext cx="1206391" cy="3567584"/>
          </a:xfrm>
          <a:custGeom>
            <a:avLst/>
            <a:gdLst/>
            <a:ahLst/>
            <a:cxnLst/>
            <a:rect l="l" t="t" r="r" b="b"/>
            <a:pathLst>
              <a:path w="1206391" h="3567584">
                <a:moveTo>
                  <a:pt x="0" y="0"/>
                </a:moveTo>
                <a:lnTo>
                  <a:pt x="1206391" y="0"/>
                </a:lnTo>
                <a:lnTo>
                  <a:pt x="1206391" y="3567584"/>
                </a:lnTo>
                <a:lnTo>
                  <a:pt x="0" y="35675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Freeform 10"/>
          <p:cNvSpPr/>
          <p:nvPr/>
        </p:nvSpPr>
        <p:spPr>
          <a:xfrm>
            <a:off x="2977772" y="2636957"/>
            <a:ext cx="2885234" cy="3825887"/>
          </a:xfrm>
          <a:custGeom>
            <a:avLst/>
            <a:gdLst/>
            <a:ahLst/>
            <a:cxnLst/>
            <a:rect l="l" t="t" r="r" b="b"/>
            <a:pathLst>
              <a:path w="2885234" h="3825887">
                <a:moveTo>
                  <a:pt x="0" y="0"/>
                </a:moveTo>
                <a:lnTo>
                  <a:pt x="2885234" y="0"/>
                </a:lnTo>
                <a:lnTo>
                  <a:pt x="2885234" y="3825888"/>
                </a:lnTo>
                <a:lnTo>
                  <a:pt x="0" y="38258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1" name="TextBox 11"/>
          <p:cNvSpPr txBox="1"/>
          <p:nvPr/>
        </p:nvSpPr>
        <p:spPr>
          <a:xfrm>
            <a:off x="7393238" y="1078634"/>
            <a:ext cx="3501525" cy="316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0"/>
              </a:lnSpc>
              <a:spcBef>
                <a:spcPct val="0"/>
              </a:spcBef>
            </a:pPr>
            <a:r>
              <a:rPr lang="en-US" sz="1807">
                <a:solidFill>
                  <a:srgbClr val="FFFFFF"/>
                </a:solidFill>
                <a:latin typeface="ABeeZee Bold"/>
                <a:ea typeface="ABeeZee Bold"/>
                <a:cs typeface="ABeeZee Bold"/>
                <a:sym typeface="ABeeZee Bold"/>
              </a:rPr>
              <a:t>Anna Sigmund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12008" y="7669563"/>
            <a:ext cx="4264864" cy="588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  <a:spcBef>
                <a:spcPct val="0"/>
              </a:spcBef>
            </a:pPr>
            <a:r>
              <a:rPr lang="en-US" sz="4399" dirty="0">
                <a:solidFill>
                  <a:srgbClr val="442E7A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Arts &amp; Crafts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5AD44C8-55CF-1D49-7C6C-B6DB81C23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r="1" b="1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BB74AE94-0D71-4754-AC3A-768300B9E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DD01032-4F79-3932-D8D2-1FD2469E3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39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964549">
            <a:off x="14271211" y="-1693888"/>
            <a:ext cx="5301876" cy="5640293"/>
          </a:xfrm>
          <a:custGeom>
            <a:avLst/>
            <a:gdLst/>
            <a:ahLst/>
            <a:cxnLst/>
            <a:rect l="l" t="t" r="r" b="b"/>
            <a:pathLst>
              <a:path w="5301876" h="5640293">
                <a:moveTo>
                  <a:pt x="0" y="0"/>
                </a:moveTo>
                <a:lnTo>
                  <a:pt x="5301875" y="0"/>
                </a:lnTo>
                <a:lnTo>
                  <a:pt x="5301875" y="5640293"/>
                </a:lnTo>
                <a:lnTo>
                  <a:pt x="0" y="56402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 rot="1274770">
            <a:off x="15094910" y="3166344"/>
            <a:ext cx="2481673" cy="5322623"/>
          </a:xfrm>
          <a:custGeom>
            <a:avLst/>
            <a:gdLst/>
            <a:ahLst/>
            <a:cxnLst/>
            <a:rect l="l" t="t" r="r" b="b"/>
            <a:pathLst>
              <a:path w="2481673" h="5322623">
                <a:moveTo>
                  <a:pt x="0" y="0"/>
                </a:moveTo>
                <a:lnTo>
                  <a:pt x="2481673" y="0"/>
                </a:lnTo>
                <a:lnTo>
                  <a:pt x="2481673" y="5322624"/>
                </a:lnTo>
                <a:lnTo>
                  <a:pt x="0" y="53226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 rot="-182495" flipH="1">
            <a:off x="2354377" y="6648787"/>
            <a:ext cx="2943474" cy="6313082"/>
          </a:xfrm>
          <a:custGeom>
            <a:avLst/>
            <a:gdLst/>
            <a:ahLst/>
            <a:cxnLst/>
            <a:rect l="l" t="t" r="r" b="b"/>
            <a:pathLst>
              <a:path w="2943474" h="6313082">
                <a:moveTo>
                  <a:pt x="2943474" y="0"/>
                </a:moveTo>
                <a:lnTo>
                  <a:pt x="0" y="0"/>
                </a:lnTo>
                <a:lnTo>
                  <a:pt x="0" y="6313082"/>
                </a:lnTo>
                <a:lnTo>
                  <a:pt x="2943474" y="6313082"/>
                </a:lnTo>
                <a:lnTo>
                  <a:pt x="294347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-6667341">
            <a:off x="-2128032" y="4055254"/>
            <a:ext cx="4737391" cy="5039777"/>
          </a:xfrm>
          <a:custGeom>
            <a:avLst/>
            <a:gdLst/>
            <a:ahLst/>
            <a:cxnLst/>
            <a:rect l="l" t="t" r="r" b="b"/>
            <a:pathLst>
              <a:path w="4737391" h="5039777">
                <a:moveTo>
                  <a:pt x="0" y="0"/>
                </a:moveTo>
                <a:lnTo>
                  <a:pt x="4737390" y="0"/>
                </a:lnTo>
                <a:lnTo>
                  <a:pt x="4737390" y="5039777"/>
                </a:lnTo>
                <a:lnTo>
                  <a:pt x="0" y="50397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 rot="3421309">
            <a:off x="17991204" y="5541631"/>
            <a:ext cx="593592" cy="5628886"/>
          </a:xfrm>
          <a:custGeom>
            <a:avLst/>
            <a:gdLst/>
            <a:ahLst/>
            <a:cxnLst/>
            <a:rect l="l" t="t" r="r" b="b"/>
            <a:pathLst>
              <a:path w="593592" h="5628886">
                <a:moveTo>
                  <a:pt x="0" y="0"/>
                </a:moveTo>
                <a:lnTo>
                  <a:pt x="593592" y="0"/>
                </a:lnTo>
                <a:lnTo>
                  <a:pt x="593592" y="5628886"/>
                </a:lnTo>
                <a:lnTo>
                  <a:pt x="0" y="56288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 rot="9246242">
            <a:off x="11817417" y="7710718"/>
            <a:ext cx="2909455" cy="3095164"/>
          </a:xfrm>
          <a:custGeom>
            <a:avLst/>
            <a:gdLst/>
            <a:ahLst/>
            <a:cxnLst/>
            <a:rect l="l" t="t" r="r" b="b"/>
            <a:pathLst>
              <a:path w="2909455" h="3095164">
                <a:moveTo>
                  <a:pt x="0" y="0"/>
                </a:moveTo>
                <a:lnTo>
                  <a:pt x="2909454" y="0"/>
                </a:lnTo>
                <a:lnTo>
                  <a:pt x="2909454" y="3095164"/>
                </a:lnTo>
                <a:lnTo>
                  <a:pt x="0" y="30951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TextBox 8"/>
          <p:cNvSpPr txBox="1"/>
          <p:nvPr/>
        </p:nvSpPr>
        <p:spPr>
          <a:xfrm>
            <a:off x="3110712" y="3600398"/>
            <a:ext cx="12066576" cy="292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51"/>
              </a:lnSpc>
            </a:pPr>
            <a:r>
              <a:rPr lang="en-US" sz="20137" dirty="0">
                <a:solidFill>
                  <a:srgbClr val="FFFFFF"/>
                </a:solidFill>
                <a:latin typeface="TC October"/>
                <a:ea typeface="TC October"/>
                <a:cs typeface="TC October"/>
                <a:sym typeface="TC October"/>
              </a:rPr>
              <a:t>THANK you!</a:t>
            </a:r>
          </a:p>
        </p:txBody>
      </p:sp>
      <p:sp>
        <p:nvSpPr>
          <p:cNvPr id="9" name="Freeform 9"/>
          <p:cNvSpPr/>
          <p:nvPr/>
        </p:nvSpPr>
        <p:spPr>
          <a:xfrm>
            <a:off x="398285" y="387982"/>
            <a:ext cx="3896596" cy="4161919"/>
          </a:xfrm>
          <a:custGeom>
            <a:avLst/>
            <a:gdLst/>
            <a:ahLst/>
            <a:cxnLst/>
            <a:rect l="l" t="t" r="r" b="b"/>
            <a:pathLst>
              <a:path w="3896596" h="4161919">
                <a:moveTo>
                  <a:pt x="0" y="0"/>
                </a:moveTo>
                <a:lnTo>
                  <a:pt x="3896597" y="0"/>
                </a:lnTo>
                <a:lnTo>
                  <a:pt x="3896597" y="4161919"/>
                </a:lnTo>
                <a:lnTo>
                  <a:pt x="0" y="416191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497</Words>
  <Application>Microsoft Macintosh PowerPoint</Application>
  <PresentationFormat>Vlastní</PresentationFormat>
  <Paragraphs>47</Paragraphs>
  <Slides>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TC October</vt:lpstr>
      <vt:lpstr>Calibri</vt:lpstr>
      <vt:lpstr>Homemade Apple</vt:lpstr>
      <vt:lpstr>ABeeZee 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 it Cut it Glue it</dc:title>
  <cp:lastModifiedBy>Anna Sigmund</cp:lastModifiedBy>
  <cp:revision>7</cp:revision>
  <dcterms:created xsi:type="dcterms:W3CDTF">2006-08-16T00:00:00Z</dcterms:created>
  <dcterms:modified xsi:type="dcterms:W3CDTF">2026-03-27T21:08:28Z</dcterms:modified>
  <dc:identifier>DAHDSTLIjUc</dc:identifier>
</cp:coreProperties>
</file>